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 Slab"/>
      <p:regular r:id="rId12"/>
      <p:bold r:id="rId13"/>
    </p:embeddedFont>
    <p:embeddedFont>
      <p:font typeface="Robo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Slab-bold.fntdata"/><Relationship Id="rId12" Type="http://schemas.openxmlformats.org/officeDocument/2006/relationships/font" Target="fonts/RobotoSlab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bold.fntdata"/><Relationship Id="rId14" Type="http://schemas.openxmlformats.org/officeDocument/2006/relationships/font" Target="fonts/Roboto-regular.fntdata"/><Relationship Id="rId17" Type="http://schemas.openxmlformats.org/officeDocument/2006/relationships/font" Target="fonts/Roboto-boldItalic.fntdata"/><Relationship Id="rId16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2e0c5185a_0_5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2e0c5185a_0_5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52e0c5185a_0_5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52e0c5185a_0_5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2e0c5185a_0_5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2e0c5185a_0_5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2e0c5185a_0_5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2e0c5185a_0_5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2e0c5185a_0_5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2e0c5185a_0_5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1524800" y="672606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6537563" y="33429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12" name="Google Shape;12;p2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1680302" y="1188925"/>
            <a:ext cx="5783400" cy="1457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1680302" y="3049450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Roboto Slab"/>
              <a:buNone/>
              <a:defRPr sz="24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/>
          <p:nvPr/>
        </p:nvSpPr>
        <p:spPr>
          <a:xfrm>
            <a:off x="150" y="5076825"/>
            <a:ext cx="9143700" cy="66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1"/>
          <p:cNvSpPr txBox="1"/>
          <p:nvPr>
            <p:ph hasCustomPrompt="1" type="title"/>
          </p:nvPr>
        </p:nvSpPr>
        <p:spPr>
          <a:xfrm>
            <a:off x="387900" y="1152450"/>
            <a:ext cx="83682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3000"/>
              <a:buNone/>
              <a:defRPr sz="13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5" name="Google Shape;55;p11"/>
          <p:cNvSpPr txBox="1"/>
          <p:nvPr>
            <p:ph idx="1" type="body"/>
          </p:nvPr>
        </p:nvSpPr>
        <p:spPr>
          <a:xfrm>
            <a:off x="387900" y="2919450"/>
            <a:ext cx="83682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359602" y="281746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" name="Google Shape;18;p3"/>
          <p:cNvSpPr txBox="1"/>
          <p:nvPr>
            <p:ph type="title"/>
          </p:nvPr>
        </p:nvSpPr>
        <p:spPr>
          <a:xfrm>
            <a:off x="480750" y="1764950"/>
            <a:ext cx="8222100" cy="907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oogle Shape;21;p4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2" name="Google Shape;22;p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5"/>
          <p:cNvCxnSpPr/>
          <p:nvPr/>
        </p:nvCxnSpPr>
        <p:spPr>
          <a:xfrm>
            <a:off x="492563" y="1260284"/>
            <a:ext cx="4248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7" name="Google Shape;27;p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Google Shape;35;p7"/>
          <p:cNvCxnSpPr/>
          <p:nvPr/>
        </p:nvCxnSpPr>
        <p:spPr>
          <a:xfrm>
            <a:off x="489218" y="1412277"/>
            <a:ext cx="3315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6" name="Google Shape;36;p7"/>
          <p:cNvSpPr txBox="1"/>
          <p:nvPr>
            <p:ph type="title"/>
          </p:nvPr>
        </p:nvSpPr>
        <p:spPr>
          <a:xfrm>
            <a:off x="3879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p7"/>
          <p:cNvSpPr txBox="1"/>
          <p:nvPr>
            <p:ph idx="1" type="body"/>
          </p:nvPr>
        </p:nvSpPr>
        <p:spPr>
          <a:xfrm>
            <a:off x="387900" y="1594025"/>
            <a:ext cx="2808000" cy="268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p9"/>
          <p:cNvCxnSpPr/>
          <p:nvPr/>
        </p:nvCxnSpPr>
        <p:spPr>
          <a:xfrm>
            <a:off x="5029675" y="4495503"/>
            <a:ext cx="540900" cy="0"/>
          </a:xfrm>
          <a:prstGeom prst="straightConnector1">
            <a:avLst/>
          </a:prstGeom>
          <a:noFill/>
          <a:ln cap="flat" cmpd="sng" w="381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p9"/>
          <p:cNvSpPr txBox="1"/>
          <p:nvPr>
            <p:ph type="title"/>
          </p:nvPr>
        </p:nvSpPr>
        <p:spPr>
          <a:xfrm>
            <a:off x="265500" y="1209075"/>
            <a:ext cx="4045200" cy="1506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6" name="Google Shape;46;p9"/>
          <p:cNvSpPr txBox="1"/>
          <p:nvPr>
            <p:ph idx="1" type="subTitle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 Slab"/>
              <a:buNone/>
              <a:defRPr>
                <a:latin typeface="Roboto Slab"/>
                <a:ea typeface="Roboto Slab"/>
                <a:cs typeface="Roboto Slab"/>
                <a:sym typeface="Roboto Slab"/>
              </a:defRPr>
            </a:lvl1pPr>
          </a:lstStyle>
          <a:p/>
        </p:txBody>
      </p:sp>
      <p:sp>
        <p:nvSpPr>
          <p:cNvPr id="51" name="Google Shape;51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rina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 Slab"/>
              <a:buNone/>
              <a:defRPr sz="3000">
                <a:solidFill>
                  <a:schemeClr val="dk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h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/>
          <p:nvPr>
            <p:ph type="ctrTitle"/>
          </p:nvPr>
        </p:nvSpPr>
        <p:spPr>
          <a:xfrm>
            <a:off x="1775552" y="1180275"/>
            <a:ext cx="5783400" cy="1457400"/>
          </a:xfrm>
          <a:prstGeom prst="rect">
            <a:avLst/>
          </a:prstGeom>
          <a:noFill/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Online tanulás menete</a:t>
            </a:r>
            <a:endParaRPr b="1" i="1" u="sng">
              <a:highlight>
                <a:srgbClr val="FF0000"/>
              </a:highlight>
            </a:endParaRPr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1628352" y="2945575"/>
            <a:ext cx="5783400" cy="9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/>
              <a:t>By: Horváth Gábor</a:t>
            </a:r>
            <a:endParaRPr b="1" i="1" u="sng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0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Felkelés és géphez ülés</a:t>
            </a:r>
            <a:endParaRPr b="1" i="1" u="sng">
              <a:highlight>
                <a:srgbClr val="FF0000"/>
              </a:highlight>
            </a:endParaRPr>
          </a:p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>
            <a:off x="431200" y="1481149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/>
              <a:t>Reggel felkelek megnézem a telefonon hogy jött valami a krétába vagy a tanteremben! Azután géphez ülök.</a:t>
            </a:r>
            <a:br>
              <a:rPr lang="hu"/>
            </a:br>
            <a:endParaRPr/>
          </a:p>
        </p:txBody>
      </p:sp>
      <p:pic>
        <p:nvPicPr>
          <p:cNvPr id="71" name="Google Shape;7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3325" y="2394775"/>
            <a:ext cx="1956975" cy="195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01898" y="2238025"/>
            <a:ext cx="2433200" cy="240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Amikor megérkeznek a házi feladatok</a:t>
            </a:r>
            <a:endParaRPr b="1" i="1" u="sng">
              <a:highlight>
                <a:srgbClr val="FF0000"/>
              </a:highlight>
            </a:endParaRPr>
          </a:p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" sz="3000">
                <a:latin typeface="Roboto Slab"/>
                <a:ea typeface="Roboto Slab"/>
                <a:cs typeface="Roboto Slab"/>
                <a:sym typeface="Roboto Slab"/>
              </a:rPr>
              <a:t>Amikor megérkeznek a házi feladatok eggyesével kezdek hozzá mindenhez! felírom először amik határidősök, azokat csinálom meg először, próbálok minden órára “megérkezni” </a:t>
            </a:r>
            <a:endParaRPr sz="3000">
              <a:latin typeface="Roboto Slab"/>
              <a:ea typeface="Roboto Slab"/>
              <a:cs typeface="Roboto Slab"/>
              <a:sym typeface="Roboto Slab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1925" y="3456725"/>
            <a:ext cx="1622700" cy="1622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41325" y="3524275"/>
            <a:ext cx="1555150" cy="1555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fade thruBlk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Ha nem tudok egy házit</a:t>
            </a:r>
            <a:endParaRPr b="1" i="1" u="sng">
              <a:highlight>
                <a:srgbClr val="FF0000"/>
              </a:highlight>
            </a:endParaRPr>
          </a:p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/>
              <a:t>Ha nem tudok egy házit akkor barátaimtól vagy családtagogtól szoktam segítséget kérni! Sokszor discord hívásba szoktunk beszélni tanulás közbe!</a:t>
            </a:r>
            <a:br>
              <a:rPr lang="hu"/>
            </a:br>
            <a:r>
              <a:rPr lang="hu"/>
              <a:t>A discord szerver szerintem nagyon jó ötlet volt! :) </a:t>
            </a:r>
            <a:br>
              <a:rPr lang="hu"/>
            </a:br>
            <a:endParaRPr/>
          </a:p>
        </p:txBody>
      </p:sp>
      <p:pic>
        <p:nvPicPr>
          <p:cNvPr id="87" name="Google Shape;8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65675" y="2312000"/>
            <a:ext cx="2369125" cy="2369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/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amikor készen vagyok minden házival</a:t>
            </a:r>
            <a:endParaRPr b="1" i="1" u="sng">
              <a:highlight>
                <a:srgbClr val="FF0000"/>
              </a:highlight>
            </a:endParaRPr>
          </a:p>
        </p:txBody>
      </p:sp>
      <p:sp>
        <p:nvSpPr>
          <p:cNvPr id="93" name="Google Shape;93;p17"/>
          <p:cNvSpPr txBox="1"/>
          <p:nvPr>
            <p:ph idx="1" type="body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hu"/>
              <a:t>Ha készen vagyok egy házi feladattal akkor a bepótolandókat szoktam csinálgatni, és utánna megtanulom az anyagot! </a:t>
            </a:r>
            <a:endParaRPr/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5325" y="1930975"/>
            <a:ext cx="19050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275325" y="1774225"/>
            <a:ext cx="8368200" cy="686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hu" u="sng">
                <a:highlight>
                  <a:srgbClr val="FF0000"/>
                </a:highlight>
              </a:rPr>
              <a:t>Köszönöm a figyelmet! :) </a:t>
            </a:r>
            <a:endParaRPr b="1" i="1" u="sng">
              <a:highlight>
                <a:srgbClr val="FF0000"/>
              </a:highlight>
            </a:endParaRPr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67000" y="2846525"/>
            <a:ext cx="38100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40400" y="2379800"/>
            <a:ext cx="23622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68225" y="2460325"/>
            <a:ext cx="2362200" cy="236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29248" y="426175"/>
            <a:ext cx="1435250" cy="149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prism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rina">
  <a:themeElements>
    <a:clrScheme name="Marina">
      <a:dk1>
        <a:srgbClr val="FFFFFF"/>
      </a:dk1>
      <a:lt1>
        <a:srgbClr val="00517C"/>
      </a:lt1>
      <a:dk2>
        <a:srgbClr val="004065"/>
      </a:dk2>
      <a:lt2>
        <a:srgbClr val="CFD8DC"/>
      </a:lt2>
      <a:accent1>
        <a:srgbClr val="0277BD"/>
      </a:accent1>
      <a:accent2>
        <a:srgbClr val="558B2F"/>
      </a:accent2>
      <a:accent3>
        <a:srgbClr val="009688"/>
      </a:accent3>
      <a:accent4>
        <a:srgbClr val="039BE5"/>
      </a:accent4>
      <a:accent5>
        <a:srgbClr val="8BC34A"/>
      </a:accent5>
      <a:accent6>
        <a:srgbClr val="FFEB38"/>
      </a:accent6>
      <a:hlink>
        <a:srgbClr val="8BC34A"/>
      </a:hlink>
      <a:folHlink>
        <a:srgbClr val="8BC3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