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58" r:id="rId4"/>
    <p:sldId id="259" r:id="rId5"/>
    <p:sldId id="263" r:id="rId6"/>
    <p:sldId id="282" r:id="rId7"/>
    <p:sldId id="283" r:id="rId8"/>
    <p:sldId id="271" r:id="rId9"/>
    <p:sldId id="281" r:id="rId10"/>
    <p:sldId id="273" r:id="rId11"/>
    <p:sldId id="279" r:id="rId12"/>
    <p:sldId id="267" r:id="rId13"/>
    <p:sldId id="268" r:id="rId14"/>
    <p:sldId id="269" r:id="rId15"/>
    <p:sldId id="276" r:id="rId16"/>
    <p:sldId id="277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24" autoAdjust="0"/>
  </p:normalViewPr>
  <p:slideViewPr>
    <p:cSldViewPr>
      <p:cViewPr varScale="1">
        <p:scale>
          <a:sx n="91" d="100"/>
          <a:sy n="91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6566B-FD6C-446A-B794-D9DD45DCAC2A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525D8-2063-461E-8DF6-F6C5ED4FA5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547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7ABA-BE2D-4AA5-B2DC-0C9B62630777}" type="datetimeFigureOut">
              <a:rPr lang="hu-HU" smtClean="0"/>
              <a:pPr/>
              <a:t>2024. 02. 18.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BF6E-53A0-4F25-AAB7-5A4D6C71A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yarady@altisk-fnyarad.edu.h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://www.nyaradyiskola.edu.h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Nyárády András Általános Iskola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504" y="1741765"/>
            <a:ext cx="4644008" cy="720080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Felsőnyárád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4" y="2204864"/>
            <a:ext cx="8028384" cy="45159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108719"/>
          </a:xfrm>
        </p:spPr>
        <p:txBody>
          <a:bodyPr/>
          <a:lstStyle/>
          <a:p>
            <a:r>
              <a:rPr lang="hu-HU" dirty="0" smtClean="0">
                <a:latin typeface="Monotype Corsiva" pitchFamily="66" charset="0"/>
              </a:rPr>
              <a:t>Áprilisban tartjuk a már hagyománnyá vált egészségnapot.</a:t>
            </a:r>
          </a:p>
        </p:txBody>
      </p:sp>
      <p:sp>
        <p:nvSpPr>
          <p:cNvPr id="6" name="Folyamatábra: Másik feldolgozás 5"/>
          <p:cNvSpPr/>
          <p:nvPr/>
        </p:nvSpPr>
        <p:spPr>
          <a:xfrm>
            <a:off x="5940152" y="116632"/>
            <a:ext cx="3203848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Monotype Corsiva" pitchFamily="66" charset="0"/>
              </a:rPr>
              <a:t>Az egészség</a:t>
            </a:r>
            <a:endParaRPr lang="hu-HU" sz="2800" dirty="0">
              <a:latin typeface="Monotype Corsiva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9552" y="2420888"/>
            <a:ext cx="35283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Monotype Corsiva" pitchFamily="66" charset="0"/>
              </a:rPr>
              <a:t> </a:t>
            </a:r>
            <a:r>
              <a:rPr lang="hu-HU" sz="2600" dirty="0" err="1" smtClean="0">
                <a:latin typeface="Monotype Corsiva" pitchFamily="66" charset="0"/>
              </a:rPr>
              <a:t>Zumbázunk</a:t>
            </a:r>
            <a:r>
              <a:rPr lang="hu-HU" sz="2600" dirty="0" smtClean="0">
                <a:latin typeface="Monotype Corsiva" pitchFamily="66" charset="0"/>
              </a:rPr>
              <a:t>, egészséges ételeket kóstolunk, sportolunk</a:t>
            </a:r>
            <a:br>
              <a:rPr lang="hu-HU" sz="2600" dirty="0" smtClean="0">
                <a:latin typeface="Monotype Corsiva" pitchFamily="66" charset="0"/>
              </a:rPr>
            </a:br>
            <a:r>
              <a:rPr lang="hu-HU" sz="2600" dirty="0" smtClean="0">
                <a:latin typeface="Monotype Corsiva" pitchFamily="66" charset="0"/>
              </a:rPr>
              <a:t> Vércukorszint, vérnyomás, testzsír %, izomtömeg, víz- részarány mérésére van lehetőség</a:t>
            </a:r>
            <a:br>
              <a:rPr lang="hu-HU" sz="2600" dirty="0" smtClean="0">
                <a:latin typeface="Monotype Corsiva" pitchFamily="66" charset="0"/>
              </a:rPr>
            </a:br>
            <a:r>
              <a:rPr lang="hu-HU" sz="2600" dirty="0" smtClean="0">
                <a:latin typeface="Monotype Corsiva" pitchFamily="66" charset="0"/>
              </a:rPr>
              <a:t> </a:t>
            </a:r>
            <a:r>
              <a:rPr lang="hu-HU" sz="2600" dirty="0">
                <a:latin typeface="Monotype Corsiva" pitchFamily="66" charset="0"/>
              </a:rPr>
              <a:t>Felnőtteket is szívesen látunk.</a:t>
            </a:r>
            <a:br>
              <a:rPr lang="hu-HU" sz="2600" dirty="0">
                <a:latin typeface="Monotype Corsiva" pitchFamily="66" charset="0"/>
              </a:rPr>
            </a:br>
            <a:r>
              <a:rPr lang="hu-HU" sz="2600" dirty="0" smtClean="0">
                <a:latin typeface="Gabriola" pitchFamily="82" charset="0"/>
              </a:rPr>
              <a:t> </a:t>
            </a:r>
            <a:r>
              <a:rPr lang="hu-HU" sz="2600" dirty="0" smtClean="0">
                <a:latin typeface="Monotype Corsiva" pitchFamily="66" charset="0"/>
              </a:rPr>
              <a:t>Munkánkat segíti a védőnő.</a:t>
            </a:r>
          </a:p>
          <a:p>
            <a:pPr>
              <a:buFont typeface="Wingdings" pitchFamily="2" charset="2"/>
              <a:buChar char="v"/>
            </a:pP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  <p:sp>
        <p:nvSpPr>
          <p:cNvPr id="7" name="Ötszög 6"/>
          <p:cNvSpPr/>
          <p:nvPr/>
        </p:nvSpPr>
        <p:spPr>
          <a:xfrm>
            <a:off x="0" y="0"/>
            <a:ext cx="3059832" cy="9807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Monotype Corsiva" pitchFamily="66" charset="0"/>
              </a:rPr>
              <a:t>Amit fontosnak tartunk</a:t>
            </a:r>
            <a:endParaRPr lang="hu-HU" sz="2400" dirty="0">
              <a:latin typeface="Monotype Corsiva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35" y="1916832"/>
            <a:ext cx="5088565" cy="38164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Monotype Corsiva" pitchFamily="66" charset="0"/>
              </a:rPr>
              <a:t>A november a bűnmegelőzés jegyében telik. </a:t>
            </a:r>
          </a:p>
          <a:p>
            <a:r>
              <a:rPr lang="hu-HU" sz="3600" dirty="0" smtClean="0">
                <a:latin typeface="Monotype Corsiva" pitchFamily="66" charset="0"/>
              </a:rPr>
              <a:t>A </a:t>
            </a:r>
            <a:r>
              <a:rPr lang="hu-HU" sz="3600" dirty="0" err="1" smtClean="0">
                <a:latin typeface="Monotype Corsiva" pitchFamily="66" charset="0"/>
              </a:rPr>
              <a:t>Beccaria</a:t>
            </a:r>
            <a:r>
              <a:rPr lang="hu-HU" sz="3600" dirty="0" smtClean="0">
                <a:latin typeface="Monotype Corsiva" pitchFamily="66" charset="0"/>
              </a:rPr>
              <a:t> program keretében előadásokat, vetélkedőket szervezünk.</a:t>
            </a:r>
          </a:p>
          <a:p>
            <a:r>
              <a:rPr lang="hu-HU" sz="3600" dirty="0" smtClean="0">
                <a:latin typeface="Monotype Corsiva" pitchFamily="66" charset="0"/>
              </a:rPr>
              <a:t>Jó kapcsolatot ápolunk a rendőrséggel és a polgárőrséggel, akik segítik az iskolabusz működését, diszkók, sportnapok és más események lebonyolítását.</a:t>
            </a:r>
            <a:endParaRPr lang="hu-HU" sz="3600" dirty="0">
              <a:latin typeface="Monotype Corsiva" pitchFamily="66" charset="0"/>
            </a:endParaRPr>
          </a:p>
        </p:txBody>
      </p:sp>
      <p:sp>
        <p:nvSpPr>
          <p:cNvPr id="4" name="Ötszög 3"/>
          <p:cNvSpPr/>
          <p:nvPr/>
        </p:nvSpPr>
        <p:spPr>
          <a:xfrm>
            <a:off x="0" y="0"/>
            <a:ext cx="3059832" cy="9807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Monotype Corsiva" pitchFamily="66" charset="0"/>
              </a:rPr>
              <a:t>Amit fontosnak tartunk</a:t>
            </a:r>
            <a:endParaRPr lang="hu-HU" sz="2400" dirty="0">
              <a:latin typeface="Monotype Corsiva" pitchFamily="66" charset="0"/>
            </a:endParaRPr>
          </a:p>
        </p:txBody>
      </p:sp>
      <p:sp>
        <p:nvSpPr>
          <p:cNvPr id="5" name="Folyamatábra: Másik feldolgozás 4"/>
          <p:cNvSpPr/>
          <p:nvPr/>
        </p:nvSpPr>
        <p:spPr>
          <a:xfrm>
            <a:off x="5940152" y="116632"/>
            <a:ext cx="3203848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Monotype Corsiva" pitchFamily="66" charset="0"/>
              </a:rPr>
              <a:t>Bűnmegelőzés</a:t>
            </a:r>
            <a:endParaRPr lang="hu-HU" sz="2800" dirty="0">
              <a:latin typeface="Monotype Corsiva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9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2160240" cy="778098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latin typeface="Monotype Corsiva" pitchFamily="66" charset="0"/>
              </a:rPr>
              <a:t>Az</a:t>
            </a:r>
            <a:r>
              <a:rPr lang="hu-HU" sz="5400" dirty="0" smtClean="0">
                <a:latin typeface="Monotype Corsiva" pitchFamily="66" charset="0"/>
              </a:rPr>
              <a:t> </a:t>
            </a:r>
            <a:r>
              <a:rPr lang="hu-HU" sz="5400" b="1" dirty="0" smtClean="0">
                <a:latin typeface="Monotype Corsiva" pitchFamily="66" charset="0"/>
              </a:rPr>
              <a:t>aula</a:t>
            </a:r>
            <a:endParaRPr lang="hu-HU" sz="5400" b="1" dirty="0"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052736"/>
            <a:ext cx="8157592" cy="4741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600" dirty="0" smtClean="0">
                <a:latin typeface="Monotype Corsiva" pitchFamily="66" charset="0"/>
              </a:rPr>
              <a:t>Az aula az iskolánk egyik legszebb, legszínpompásabb helye.</a:t>
            </a:r>
          </a:p>
          <a:p>
            <a:pPr algn="ctr">
              <a:buNone/>
            </a:pPr>
            <a:r>
              <a:rPr lang="hu-HU" sz="3600" dirty="0" smtClean="0">
                <a:latin typeface="Monotype Corsiva" pitchFamily="66" charset="0"/>
              </a:rPr>
              <a:t>Egy tanév alatt 9-10-szer újul meg.</a:t>
            </a:r>
          </a:p>
          <a:p>
            <a:pPr algn="ctr">
              <a:buNone/>
            </a:pPr>
            <a:r>
              <a:rPr lang="hu-HU" sz="3600" dirty="0" smtClean="0">
                <a:latin typeface="Monotype Corsiva" pitchFamily="66" charset="0"/>
              </a:rPr>
              <a:t>Más-más díszítést kap: farsangi, </a:t>
            </a:r>
            <a:r>
              <a:rPr lang="hu-HU" sz="3600" dirty="0" err="1" smtClean="0">
                <a:latin typeface="Monotype Corsiva" pitchFamily="66" charset="0"/>
              </a:rPr>
              <a:t>halloweeni</a:t>
            </a:r>
            <a:r>
              <a:rPr lang="hu-HU" sz="3600" dirty="0" smtClean="0">
                <a:latin typeface="Monotype Corsiva" pitchFamily="66" charset="0"/>
              </a:rPr>
              <a:t>, húsvéti stb.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1027" name="Picture 3" descr="F:\isk\P103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3168352" cy="2376264"/>
          </a:xfrm>
          <a:prstGeom prst="rect">
            <a:avLst/>
          </a:prstGeom>
          <a:noFill/>
        </p:spPr>
      </p:pic>
      <p:sp>
        <p:nvSpPr>
          <p:cNvPr id="5" name="Cím 1"/>
          <p:cNvSpPr txBox="1">
            <a:spLocks/>
          </p:cNvSpPr>
          <p:nvPr/>
        </p:nvSpPr>
        <p:spPr>
          <a:xfrm rot="19723967">
            <a:off x="-3537" y="554625"/>
            <a:ext cx="2314600" cy="634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Az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épület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5400000">
            <a:off x="355476" y="-355476"/>
            <a:ext cx="1268760" cy="197971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275856" cy="24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0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840435"/>
          </a:xfrm>
        </p:spPr>
        <p:txBody>
          <a:bodyPr/>
          <a:lstStyle/>
          <a:p>
            <a:pPr algn="r">
              <a:buNone/>
            </a:pPr>
            <a:r>
              <a:rPr lang="hu-HU" sz="3600" dirty="0" smtClean="0">
                <a:latin typeface="Monotype Corsiva" pitchFamily="66" charset="0"/>
              </a:rPr>
              <a:t>Az aulánkat 2013. márc. 14-e óta egy </a:t>
            </a:r>
            <a:br>
              <a:rPr lang="hu-HU" sz="3600" dirty="0" smtClean="0">
                <a:latin typeface="Monotype Corsiva" pitchFamily="66" charset="0"/>
              </a:rPr>
            </a:br>
            <a:r>
              <a:rPr lang="hu-HU" sz="3600" dirty="0" smtClean="0">
                <a:latin typeface="Monotype Corsiva" pitchFamily="66" charset="0"/>
              </a:rPr>
              <a:t>dombormű díszíti.</a:t>
            </a:r>
          </a:p>
          <a:p>
            <a:pPr>
              <a:buNone/>
            </a:pPr>
            <a:r>
              <a:rPr lang="hu-HU" sz="3600" dirty="0" smtClean="0">
                <a:latin typeface="Monotype Corsiva" pitchFamily="66" charset="0"/>
              </a:rPr>
              <a:t>A dombormű </a:t>
            </a:r>
            <a:r>
              <a:rPr lang="hu-HU" sz="3600" dirty="0" err="1" smtClean="0">
                <a:latin typeface="Monotype Corsiva" pitchFamily="66" charset="0"/>
              </a:rPr>
              <a:t>Nyárády</a:t>
            </a:r>
            <a:r>
              <a:rPr lang="hu-HU" sz="3600" dirty="0" smtClean="0">
                <a:latin typeface="Monotype Corsiva" pitchFamily="66" charset="0"/>
              </a:rPr>
              <a:t> Andrást ábrázolja.</a:t>
            </a:r>
          </a:p>
          <a:p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3429000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latin typeface="Monotype Corsiva" pitchFamily="66" charset="0"/>
              </a:rPr>
              <a:t>A </a:t>
            </a:r>
            <a:r>
              <a:rPr lang="hu-HU" sz="2800" dirty="0" err="1" smtClean="0">
                <a:latin typeface="Monotype Corsiva" pitchFamily="66" charset="0"/>
              </a:rPr>
              <a:t>Várhosszúréten</a:t>
            </a:r>
            <a:r>
              <a:rPr lang="hu-HU" sz="2800" dirty="0" smtClean="0">
                <a:latin typeface="Monotype Corsiva" pitchFamily="66" charset="0"/>
              </a:rPr>
              <a:t> élő </a:t>
            </a:r>
            <a:r>
              <a:rPr lang="hu-HU" sz="2800" dirty="0" err="1" smtClean="0">
                <a:latin typeface="Monotype Corsiva" pitchFamily="66" charset="0"/>
              </a:rPr>
              <a:t>Ulmann</a:t>
            </a:r>
            <a:r>
              <a:rPr lang="hu-HU" sz="2800" dirty="0" smtClean="0">
                <a:latin typeface="Monotype Corsiva" pitchFamily="66" charset="0"/>
              </a:rPr>
              <a:t> István fafaragó művész munkája.</a:t>
            </a:r>
            <a:endParaRPr lang="hu-HU" sz="2800" dirty="0">
              <a:latin typeface="Monotype Corsiva" pitchFamily="66" charset="0"/>
            </a:endParaRPr>
          </a:p>
        </p:txBody>
      </p:sp>
      <p:sp>
        <p:nvSpPr>
          <p:cNvPr id="8" name="Derékszögű háromszög 7"/>
          <p:cNvSpPr/>
          <p:nvPr/>
        </p:nvSpPr>
        <p:spPr>
          <a:xfrm rot="5400000">
            <a:off x="355476" y="-355476"/>
            <a:ext cx="1268760" cy="197971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 rot="19723967">
            <a:off x="-3537" y="554625"/>
            <a:ext cx="2314600" cy="634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Az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épület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1" descr="D:\sony\Viki képek\marcius 15\DSC_6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5328591" cy="3552394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7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106688" cy="778098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Monotype Corsiva" pitchFamily="66" charset="0"/>
              </a:rPr>
              <a:t>A</a:t>
            </a:r>
            <a:r>
              <a:rPr lang="hu-HU" dirty="0" smtClean="0">
                <a:latin typeface="Monotype Corsiva" pitchFamily="66" charset="0"/>
              </a:rPr>
              <a:t> </a:t>
            </a:r>
            <a:r>
              <a:rPr lang="hu-HU" b="1" dirty="0" smtClean="0">
                <a:latin typeface="Monotype Corsiva" pitchFamily="66" charset="0"/>
              </a:rPr>
              <a:t>tornaterem</a:t>
            </a:r>
            <a:endParaRPr lang="hu-HU" b="1" dirty="0"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13176" y="1098939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Monotype Corsiva" pitchFamily="66" charset="0"/>
              </a:rPr>
              <a:t>Testnevelés órákon kívül versenyeket, programokat, rendezvényeket tartunk.</a:t>
            </a:r>
          </a:p>
        </p:txBody>
      </p:sp>
      <p:sp>
        <p:nvSpPr>
          <p:cNvPr id="6" name="Téglalap 5"/>
          <p:cNvSpPr/>
          <p:nvPr/>
        </p:nvSpPr>
        <p:spPr>
          <a:xfrm>
            <a:off x="191676" y="2348210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latin typeface="Monotype Corsiva" pitchFamily="66" charset="0"/>
              </a:rPr>
              <a:t>Az iskolai ünnepségek: évnyitó, évzáró, ballagás, valamint a farsang helyszíne.</a:t>
            </a:r>
          </a:p>
        </p:txBody>
      </p:sp>
      <p:pic>
        <p:nvPicPr>
          <p:cNvPr id="2050" name="Picture 2" descr="D:\sony\2013 03 17 egészségnap\DSC0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338" y="2940575"/>
            <a:ext cx="3143337" cy="2357813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2051" name="Picture 3" descr="D:\sony\2013 02 08 farsang\DSC00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0232" y="3861883"/>
            <a:ext cx="3263932" cy="2448272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2052" name="Picture 4" descr="D:\sony\2012 Nyárády napok 2\unnepsegDSC_5211 kic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1291" y="871666"/>
            <a:ext cx="2301355" cy="1536020"/>
          </a:xfrm>
          <a:prstGeom prst="rect">
            <a:avLst/>
          </a:prstGeom>
          <a:noFill/>
        </p:spPr>
      </p:pic>
      <p:pic>
        <p:nvPicPr>
          <p:cNvPr id="2054" name="Picture 6" descr="http://www.nyaradysuli.hu/jalbum/husveti_jatszohaz/slides/j%C3%A1tsz%C3%B3h%C3%A1z2012%20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13176"/>
            <a:ext cx="2016224" cy="1512168"/>
          </a:xfrm>
          <a:prstGeom prst="rect">
            <a:avLst/>
          </a:prstGeom>
          <a:noFill/>
        </p:spPr>
      </p:pic>
      <p:sp>
        <p:nvSpPr>
          <p:cNvPr id="12" name="Derékszögű háromszög 11"/>
          <p:cNvSpPr/>
          <p:nvPr/>
        </p:nvSpPr>
        <p:spPr>
          <a:xfrm rot="5400000">
            <a:off x="355476" y="-355476"/>
            <a:ext cx="1268760" cy="197971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 rot="19723967">
            <a:off x="-3537" y="554625"/>
            <a:ext cx="2314600" cy="634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Az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épület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2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b="1" dirty="0" smtClean="0">
                <a:latin typeface="Monotype Corsiva" pitchFamily="66" charset="0"/>
              </a:rPr>
              <a:t>Elérhetőségeink</a:t>
            </a:r>
            <a:endParaRPr lang="hu-HU" b="1" dirty="0"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3600" b="1" dirty="0" smtClean="0">
                <a:latin typeface="Monotype Corsiva" pitchFamily="66" charset="0"/>
              </a:rPr>
              <a:t>Posta</a:t>
            </a:r>
            <a:r>
              <a:rPr lang="hu-HU" sz="3600" dirty="0" smtClean="0">
                <a:latin typeface="Monotype Corsiva" pitchFamily="66" charset="0"/>
              </a:rPr>
              <a:t>:</a:t>
            </a:r>
          </a:p>
          <a:p>
            <a:pPr lvl="2"/>
            <a:r>
              <a:rPr lang="hu-HU" sz="2800" dirty="0" smtClean="0">
                <a:latin typeface="Monotype Corsiva" pitchFamily="66" charset="0"/>
              </a:rPr>
              <a:t>3721 Felsőnyárád, Petőfi út 15.</a:t>
            </a:r>
          </a:p>
          <a:p>
            <a:r>
              <a:rPr lang="hu-HU" sz="3600" b="1" dirty="0" smtClean="0">
                <a:latin typeface="Monotype Corsiva" pitchFamily="66" charset="0"/>
              </a:rPr>
              <a:t>Telefon</a:t>
            </a:r>
            <a:r>
              <a:rPr lang="hu-HU" sz="3600" dirty="0" smtClean="0">
                <a:latin typeface="Monotype Corsiva" pitchFamily="66" charset="0"/>
              </a:rPr>
              <a:t>:</a:t>
            </a:r>
          </a:p>
          <a:p>
            <a:pPr lvl="2"/>
            <a:r>
              <a:rPr lang="hu-HU" sz="2800" dirty="0" smtClean="0">
                <a:latin typeface="Monotype Corsiva" pitchFamily="66" charset="0"/>
              </a:rPr>
              <a:t>48/502-205</a:t>
            </a:r>
          </a:p>
          <a:p>
            <a:r>
              <a:rPr lang="hu-HU" sz="3600" b="1" dirty="0" smtClean="0">
                <a:latin typeface="Monotype Corsiva" pitchFamily="66" charset="0"/>
              </a:rPr>
              <a:t>E-mail</a:t>
            </a:r>
            <a:r>
              <a:rPr lang="hu-HU" sz="3600" dirty="0" smtClean="0">
                <a:latin typeface="Monotype Corsiva" pitchFamily="66" charset="0"/>
              </a:rPr>
              <a:t>:</a:t>
            </a:r>
          </a:p>
          <a:p>
            <a:pPr lvl="2"/>
            <a:r>
              <a:rPr lang="hu-HU" sz="2800" dirty="0">
                <a:latin typeface="Monotype Corsiva" pitchFamily="66" charset="0"/>
                <a:hlinkClick r:id="rId3"/>
              </a:rPr>
              <a:t>nyarady@altisk-fnyarad.edu.hu</a:t>
            </a:r>
            <a:endParaRPr lang="hu-HU" sz="2800" dirty="0">
              <a:latin typeface="Monotype Corsiva" pitchFamily="66" charset="0"/>
            </a:endParaRPr>
          </a:p>
          <a:p>
            <a:r>
              <a:rPr lang="hu-HU" sz="3600" b="1" dirty="0" smtClean="0">
                <a:latin typeface="Monotype Corsiva" pitchFamily="66" charset="0"/>
              </a:rPr>
              <a:t>Web</a:t>
            </a:r>
            <a:r>
              <a:rPr lang="hu-HU" sz="3600" dirty="0" smtClean="0">
                <a:latin typeface="Monotype Corsiva" pitchFamily="66" charset="0"/>
              </a:rPr>
              <a:t>:</a:t>
            </a:r>
          </a:p>
          <a:p>
            <a:pPr lvl="2"/>
            <a:r>
              <a:rPr lang="hu-HU" sz="2800" dirty="0" smtClean="0">
                <a:latin typeface="Monotype Corsiva" pitchFamily="66" charset="0"/>
                <a:hlinkClick r:id="rId4"/>
              </a:rPr>
              <a:t>www.nyaradyiskola.edu.hu</a:t>
            </a:r>
            <a:endParaRPr lang="hu-HU" sz="2800" dirty="0" smtClean="0"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7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4" y="133872"/>
            <a:ext cx="4356992" cy="6535488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85392"/>
            <a:ext cx="8229600" cy="20162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5400" b="1" dirty="0" smtClean="0">
                <a:solidFill>
                  <a:srgbClr val="FF0000"/>
                </a:solidFill>
                <a:latin typeface="Monotype Corsiva" pitchFamily="66" charset="0"/>
              </a:rPr>
              <a:t>Mindenkit</a:t>
            </a:r>
            <a:r>
              <a:rPr lang="hu-HU" sz="4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hu-HU" sz="5400" b="1" dirty="0" smtClean="0">
                <a:solidFill>
                  <a:srgbClr val="FF0000"/>
                </a:solidFill>
                <a:latin typeface="Monotype Corsiva" pitchFamily="66" charset="0"/>
              </a:rPr>
              <a:t>szeretettel</a:t>
            </a:r>
            <a:r>
              <a:rPr lang="hu-HU" sz="4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hu-HU" sz="5400" b="1" dirty="0" smtClean="0">
                <a:solidFill>
                  <a:srgbClr val="FF0000"/>
                </a:solidFill>
                <a:latin typeface="Monotype Corsiva" pitchFamily="66" charset="0"/>
              </a:rPr>
              <a:t>várunk</a:t>
            </a:r>
            <a:r>
              <a:rPr lang="hu-HU" sz="4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hu-HU" sz="5400" b="1" dirty="0" smtClean="0">
                <a:solidFill>
                  <a:srgbClr val="FF0000"/>
                </a:solidFill>
                <a:latin typeface="Monotype Corsiva" pitchFamily="66" charset="0"/>
              </a:rPr>
              <a:t>iskolánkba</a:t>
            </a:r>
            <a:r>
              <a:rPr lang="hu-HU" sz="4400" b="1" dirty="0">
                <a:solidFill>
                  <a:srgbClr val="FF0000"/>
                </a:solidFill>
                <a:latin typeface="Monotype Corsiva" pitchFamily="66" charset="0"/>
              </a:rPr>
              <a:t>!</a:t>
            </a:r>
            <a:r>
              <a:rPr lang="hu-HU" sz="4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hu-H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hu-H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hu-HU" sz="5400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algn="ctr">
              <a:buNone/>
            </a:pPr>
            <a:r>
              <a:rPr lang="hu-HU" sz="5400" b="1" dirty="0" smtClean="0">
                <a:solidFill>
                  <a:srgbClr val="FF0000"/>
                </a:solidFill>
                <a:latin typeface="Monotype Corsiva" pitchFamily="66" charset="0"/>
              </a:rPr>
              <a:t>Látogassanak el hozzánk!</a:t>
            </a:r>
            <a:endParaRPr lang="hu-H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4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Monotype Corsiva" pitchFamily="66" charset="0"/>
              </a:rPr>
              <a:t>Elhelyezkedés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4000" dirty="0">
                <a:latin typeface="Monotype Corsiva" pitchFamily="66" charset="0"/>
              </a:rPr>
              <a:t>Településeink Borsod-Abaúj-Zemplén megye északi részén fekszenek</a:t>
            </a:r>
          </a:p>
          <a:p>
            <a:pPr>
              <a:lnSpc>
                <a:spcPct val="80000"/>
              </a:lnSpc>
            </a:pPr>
            <a:endParaRPr lang="hu-HU" sz="40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hu-HU" sz="4000" dirty="0" smtClean="0">
                <a:latin typeface="Monotype Corsiva" pitchFamily="66" charset="0"/>
              </a:rPr>
              <a:t>Felsőnyárádon </a:t>
            </a:r>
            <a:r>
              <a:rPr lang="hu-HU" sz="4000" dirty="0">
                <a:latin typeface="Monotype Corsiva" pitchFamily="66" charset="0"/>
              </a:rPr>
              <a:t>körülbelül 1000 ember él, a többi kisfalu lakossága 300-500 fő körül van.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b="1" dirty="0" smtClean="0">
                <a:latin typeface="Monotype Corsiva" pitchFamily="66" charset="0"/>
              </a:rPr>
              <a:t>Adatok</a:t>
            </a:r>
            <a:endParaRPr lang="hu-HU" sz="5400" b="1" dirty="0"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4000" dirty="0" smtClean="0">
                <a:latin typeface="Monotype Corsiva" pitchFamily="66" charset="0"/>
              </a:rPr>
              <a:t>5 </a:t>
            </a:r>
            <a:r>
              <a:rPr lang="hu-HU" sz="4000" dirty="0">
                <a:latin typeface="Monotype Corsiva" pitchFamily="66" charset="0"/>
              </a:rPr>
              <a:t>település </a:t>
            </a:r>
            <a:r>
              <a:rPr lang="hu-HU" sz="4000" dirty="0" smtClean="0">
                <a:latin typeface="Monotype Corsiva" pitchFamily="66" charset="0"/>
              </a:rPr>
              <a:t>gyermekei járnak iskolánkba: </a:t>
            </a:r>
            <a:br>
              <a:rPr lang="hu-HU" sz="4000" dirty="0" smtClean="0">
                <a:latin typeface="Monotype Corsiva" pitchFamily="66" charset="0"/>
              </a:rPr>
            </a:br>
            <a:r>
              <a:rPr lang="hu-HU" sz="4000" dirty="0" smtClean="0">
                <a:latin typeface="Monotype Corsiva" pitchFamily="66" charset="0"/>
              </a:rPr>
              <a:t>Felsőnyárád, Felsőkelecsény, Jákfalva, Dövény, Alsószuha.</a:t>
            </a:r>
          </a:p>
          <a:p>
            <a:r>
              <a:rPr lang="hu-HU" sz="4000" dirty="0" smtClean="0">
                <a:latin typeface="Monotype Corsiva" pitchFamily="66" charset="0"/>
              </a:rPr>
              <a:t>Körülbelül 180 </a:t>
            </a:r>
            <a:r>
              <a:rPr lang="hu-HU" sz="4000" dirty="0" err="1" smtClean="0">
                <a:latin typeface="Monotype Corsiva" pitchFamily="66" charset="0"/>
              </a:rPr>
              <a:t>tanulónk</a:t>
            </a:r>
            <a:r>
              <a:rPr lang="hu-HU" sz="4000" dirty="0" smtClean="0">
                <a:latin typeface="Monotype Corsiva" pitchFamily="66" charset="0"/>
              </a:rPr>
              <a:t> van.</a:t>
            </a:r>
            <a:endParaRPr lang="hu-HU" sz="4000" dirty="0"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6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Monotype Corsiva" pitchFamily="66" charset="0"/>
              </a:rPr>
              <a:t>Bemutatkozás</a:t>
            </a:r>
            <a:endParaRPr lang="hu-HU" b="1" dirty="0"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4300" dirty="0" smtClean="0">
                <a:latin typeface="Monotype Corsiva" pitchFamily="66" charset="0"/>
              </a:rPr>
              <a:t>Iskolánk mostani épülete 1992</a:t>
            </a:r>
            <a:r>
              <a:rPr lang="hu-HU" sz="4300" dirty="0">
                <a:latin typeface="Monotype Corsiva" pitchFamily="66" charset="0"/>
              </a:rPr>
              <a:t>. augusztus 20-án került </a:t>
            </a:r>
            <a:r>
              <a:rPr lang="hu-HU" sz="4300" dirty="0" smtClean="0">
                <a:latin typeface="Monotype Corsiva" pitchFamily="66" charset="0"/>
              </a:rPr>
              <a:t>átadásra.</a:t>
            </a:r>
          </a:p>
          <a:p>
            <a:r>
              <a:rPr lang="hu-HU" sz="4300" dirty="0">
                <a:latin typeface="Monotype Corsiva" pitchFamily="66" charset="0"/>
              </a:rPr>
              <a:t>2002-ben </a:t>
            </a:r>
            <a:r>
              <a:rPr lang="hu-HU" sz="4300" dirty="0" smtClean="0">
                <a:latin typeface="Monotype Corsiva" pitchFamily="66" charset="0"/>
              </a:rPr>
              <a:t>felvettük  </a:t>
            </a:r>
            <a:r>
              <a:rPr lang="hu-HU" sz="4300" dirty="0" err="1">
                <a:latin typeface="Monotype Corsiva" pitchFamily="66" charset="0"/>
              </a:rPr>
              <a:t>Nyárády</a:t>
            </a:r>
            <a:r>
              <a:rPr lang="hu-HU" sz="4300" dirty="0">
                <a:latin typeface="Monotype Corsiva" pitchFamily="66" charset="0"/>
              </a:rPr>
              <a:t> András nevét.</a:t>
            </a:r>
          </a:p>
          <a:p>
            <a:r>
              <a:rPr lang="hu-HU" sz="4300" dirty="0">
                <a:latin typeface="Monotype Corsiva" pitchFamily="66" charset="0"/>
              </a:rPr>
              <a:t>A Rákóczi szabadságharcban kuruc ezereskapitány rangot szerzett az a nyárádi illetőségű nemesember aki a </a:t>
            </a:r>
            <a:r>
              <a:rPr lang="hu-HU" sz="4300" dirty="0" err="1">
                <a:latin typeface="Monotype Corsiva" pitchFamily="66" charset="0"/>
              </a:rPr>
              <a:t>névadónk</a:t>
            </a:r>
            <a:r>
              <a:rPr lang="hu-HU" sz="4300" dirty="0">
                <a:latin typeface="Monotype Corsiva" pitchFamily="66" charset="0"/>
              </a:rPr>
              <a:t> lett.</a:t>
            </a:r>
          </a:p>
          <a:p>
            <a:endParaRPr lang="hu-HU" sz="4000" dirty="0">
              <a:latin typeface="Monotype Corsiva" pitchFamily="66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668344" y="116632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Történet</a:t>
            </a:r>
            <a:endParaRPr lang="hu-H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9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öltészet napja 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3073579" cy="2304256"/>
          </a:xfrm>
          <a:prstGeom prst="rect">
            <a:avLst/>
          </a:prstGeom>
          <a:noFill/>
        </p:spPr>
      </p:pic>
      <p:pic>
        <p:nvPicPr>
          <p:cNvPr id="8196" name="Picture 4" descr="Művészeti Csoportok Találkozó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2976330" cy="2232247"/>
          </a:xfrm>
          <a:prstGeom prst="rect">
            <a:avLst/>
          </a:prstGeom>
          <a:noFill/>
        </p:spPr>
      </p:pic>
      <p:sp>
        <p:nvSpPr>
          <p:cNvPr id="6" name="Kocka 5"/>
          <p:cNvSpPr/>
          <p:nvPr/>
        </p:nvSpPr>
        <p:spPr>
          <a:xfrm>
            <a:off x="755576" y="0"/>
            <a:ext cx="7704856" cy="9361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Tanórán kívüli tevékenységek</a:t>
            </a:r>
            <a:endParaRPr lang="hu-HU" b="1" dirty="0">
              <a:latin typeface="Monotype Corsiva" pitchFamily="66" charset="0"/>
            </a:endParaRPr>
          </a:p>
        </p:txBody>
      </p:sp>
      <p:sp>
        <p:nvSpPr>
          <p:cNvPr id="8" name="Ellipszis feliratnak 7"/>
          <p:cNvSpPr/>
          <p:nvPr/>
        </p:nvSpPr>
        <p:spPr>
          <a:xfrm>
            <a:off x="7308304" y="3933056"/>
            <a:ext cx="1368152" cy="43204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Monotype Corsiva" pitchFamily="66" charset="0"/>
              </a:rPr>
              <a:t>énekkar</a:t>
            </a:r>
            <a:endParaRPr lang="hu-HU" dirty="0">
              <a:latin typeface="Monotype Corsiva" pitchFamily="66" charset="0"/>
            </a:endParaRPr>
          </a:p>
        </p:txBody>
      </p:sp>
      <p:sp>
        <p:nvSpPr>
          <p:cNvPr id="9" name="Ellipszis feliratnak 8"/>
          <p:cNvSpPr/>
          <p:nvPr/>
        </p:nvSpPr>
        <p:spPr>
          <a:xfrm>
            <a:off x="6516216" y="836712"/>
            <a:ext cx="2304256" cy="43204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onotype Corsiva" pitchFamily="66" charset="0"/>
              </a:rPr>
              <a:t>Költészetnapi vetélkedő</a:t>
            </a:r>
            <a:endParaRPr lang="hu-HU" sz="1400" dirty="0">
              <a:latin typeface="Monotype Corsiva" pitchFamily="66" charset="0"/>
            </a:endParaRPr>
          </a:p>
        </p:txBody>
      </p:sp>
      <p:sp>
        <p:nvSpPr>
          <p:cNvPr id="10" name="Kocka 9"/>
          <p:cNvSpPr/>
          <p:nvPr/>
        </p:nvSpPr>
        <p:spPr>
          <a:xfrm>
            <a:off x="467544" y="1412776"/>
            <a:ext cx="1656184" cy="936104"/>
          </a:xfrm>
          <a:prstGeom prst="cube">
            <a:avLst>
              <a:gd name="adj" fmla="val 269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>
                <a:latin typeface="Monotype Corsiva" pitchFamily="66" charset="0"/>
              </a:rPr>
              <a:t>Mazsorett;  Modern tánc</a:t>
            </a:r>
          </a:p>
        </p:txBody>
      </p:sp>
      <p:sp>
        <p:nvSpPr>
          <p:cNvPr id="11" name="Kocka 10"/>
          <p:cNvSpPr/>
          <p:nvPr/>
        </p:nvSpPr>
        <p:spPr>
          <a:xfrm>
            <a:off x="3563888" y="2060848"/>
            <a:ext cx="1800200" cy="936104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latin typeface="Monotype Corsiva" pitchFamily="66" charset="0"/>
              </a:rPr>
              <a:t>Túrák; Táborok</a:t>
            </a:r>
          </a:p>
        </p:txBody>
      </p:sp>
      <p:sp>
        <p:nvSpPr>
          <p:cNvPr id="13" name="Henger 12"/>
          <p:cNvSpPr/>
          <p:nvPr/>
        </p:nvSpPr>
        <p:spPr>
          <a:xfrm>
            <a:off x="467544" y="2996952"/>
            <a:ext cx="3096344" cy="1584176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>
                <a:latin typeface="Monotype Corsiva" pitchFamily="66" charset="0"/>
              </a:rPr>
              <a:t>Sport tevékenységek: </a:t>
            </a:r>
            <a:br>
              <a:rPr lang="hu-HU" dirty="0" smtClean="0">
                <a:latin typeface="Monotype Corsiva" pitchFamily="66" charset="0"/>
              </a:rPr>
            </a:br>
            <a:r>
              <a:rPr lang="hu-HU" dirty="0" smtClean="0">
                <a:latin typeface="Monotype Corsiva" pitchFamily="66" charset="0"/>
              </a:rPr>
              <a:t>tömegsport (foci, kézilabda)</a:t>
            </a:r>
          </a:p>
        </p:txBody>
      </p:sp>
      <p:sp>
        <p:nvSpPr>
          <p:cNvPr id="14" name="Henger 13"/>
          <p:cNvSpPr/>
          <p:nvPr/>
        </p:nvSpPr>
        <p:spPr>
          <a:xfrm>
            <a:off x="4283968" y="4941168"/>
            <a:ext cx="1152128" cy="86409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Énekkar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Kocka 15"/>
          <p:cNvSpPr/>
          <p:nvPr/>
        </p:nvSpPr>
        <p:spPr>
          <a:xfrm>
            <a:off x="755576" y="5085184"/>
            <a:ext cx="1656184" cy="93610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>
                <a:latin typeface="Monotype Corsiva" pitchFamily="66" charset="0"/>
              </a:rPr>
              <a:t>Vetélkedők, versenyek</a:t>
            </a:r>
          </a:p>
        </p:txBody>
      </p:sp>
      <p:sp>
        <p:nvSpPr>
          <p:cNvPr id="17" name="Kocka 16"/>
          <p:cNvSpPr/>
          <p:nvPr/>
        </p:nvSpPr>
        <p:spPr>
          <a:xfrm>
            <a:off x="3779912" y="3429000"/>
            <a:ext cx="1368152" cy="93610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>
                <a:latin typeface="Monotype Corsiva" pitchFamily="66" charset="0"/>
              </a:rPr>
              <a:t>Suli diszkó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3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2411760" y="260648"/>
            <a:ext cx="3888432" cy="6340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Műsorok, ünnepségek</a:t>
            </a:r>
            <a:endParaRPr kumimoji="0" lang="hu-HU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5862"/>
            <a:ext cx="4416491" cy="33123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95" y="2420888"/>
            <a:ext cx="4416490" cy="331236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331640" y="45811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Karácsonyi műsor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1942475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Mikulás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027074"/>
      </p:ext>
    </p:extLst>
  </p:cSld>
  <p:clrMapOvr>
    <a:masterClrMapping/>
  </p:clrMapOvr>
  <p:transition advTm="9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2411760" y="260648"/>
            <a:ext cx="3888432" cy="6340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Műsorok, ünnepségek</a:t>
            </a:r>
            <a:endParaRPr kumimoji="0" lang="hu-HU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123728" y="47971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megemlékezések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185447"/>
            <a:ext cx="4139952" cy="31049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02" y="2780928"/>
            <a:ext cx="4828028" cy="271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132383"/>
      </p:ext>
    </p:extLst>
  </p:cSld>
  <p:clrMapOvr>
    <a:masterClrMapping/>
  </p:clrMapOvr>
  <p:transition advTm="9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706" y="615191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5400" b="1" dirty="0" smtClean="0">
                <a:latin typeface="Monotype Corsiva" pitchFamily="66" charset="0"/>
              </a:rPr>
              <a:t>Farsang</a:t>
            </a:r>
            <a:endParaRPr lang="hu-HU" sz="5400" b="1" dirty="0"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692895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Monotype Corsiva" pitchFamily="66" charset="0"/>
              </a:rPr>
              <a:t>Különleges esemény a farsang, amire hosszú heteken keresztül készül minden osztály.</a:t>
            </a:r>
          </a:p>
          <a:p>
            <a:r>
              <a:rPr lang="hu-HU" dirty="0" smtClean="0">
                <a:latin typeface="Monotype Corsiva" pitchFamily="66" charset="0"/>
              </a:rPr>
              <a:t>Hagyományaink közé tartozik, hogy a 7. osztályból királynőt, a 8. osztályból királyt választunk.</a:t>
            </a:r>
            <a:endParaRPr lang="hu-HU" dirty="0">
              <a:latin typeface="Monotype Corsiva" pitchFamily="66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411760" y="260648"/>
            <a:ext cx="3888432" cy="6340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Hagyományaink</a:t>
            </a:r>
            <a:endParaRPr kumimoji="0" lang="hu-HU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5"/>
          <a:stretch/>
        </p:blipFill>
        <p:spPr>
          <a:xfrm>
            <a:off x="323528" y="894730"/>
            <a:ext cx="8910588" cy="51589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5400" b="1" dirty="0" smtClean="0">
                <a:latin typeface="Monotype Corsiva" pitchFamily="66" charset="0"/>
              </a:rPr>
              <a:t>Határtalanul</a:t>
            </a:r>
            <a:endParaRPr lang="hu-HU" sz="5400" b="1" dirty="0"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80831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Monotype Corsiva" pitchFamily="66" charset="0"/>
              </a:rPr>
              <a:t>Hatodik utazásunk ez a mostani. Egyszer-egyszer a Felvidéken</a:t>
            </a:r>
            <a:r>
              <a:rPr lang="hu-HU" sz="4000" dirty="0">
                <a:latin typeface="Monotype Corsiva" pitchFamily="66" charset="0"/>
              </a:rPr>
              <a:t> </a:t>
            </a:r>
            <a:r>
              <a:rPr lang="hu-HU" sz="4000" dirty="0" smtClean="0">
                <a:latin typeface="Monotype Corsiva" pitchFamily="66" charset="0"/>
              </a:rPr>
              <a:t>és Erdélyben, háromszor Kárpátalján jártunk. A Vajdaságban először vagyunk.</a:t>
            </a:r>
            <a:endParaRPr lang="hu-HU" sz="4000" dirty="0">
              <a:latin typeface="Monotype Corsiva" pitchFamily="66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267744" y="6211669"/>
            <a:ext cx="3888432" cy="6340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Hagyományaink</a:t>
            </a:r>
            <a:endParaRPr kumimoji="0" lang="hu-HU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  <a:latin typeface="Monotype Corsiva" pitchFamily="66" charset="0"/>
              </a:rPr>
              <a:t>Nyárády  András Ált. Isk. Felsőnyárád</a:t>
            </a:r>
            <a:endParaRPr lang="hu-H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581260"/>
            <a:ext cx="7956376" cy="5967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705905"/>
      </p:ext>
    </p:extLst>
  </p:cSld>
  <p:clrMapOvr>
    <a:masterClrMapping/>
  </p:clrMapOvr>
  <p:transition advTm="9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8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2|1.5|1.9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.9|2|1.3|1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4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0.8|1.1|1.5|0.8|1.1|1.3|1|1.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2.5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2.5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2.5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2.5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.6|1.5|2.1|1.6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431</Words>
  <Application>Microsoft Office PowerPoint</Application>
  <PresentationFormat>Diavetítés a képernyőre (4:3 oldalarány)</PresentationFormat>
  <Paragraphs>84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Gabriola</vt:lpstr>
      <vt:lpstr>Monotype Corsiva</vt:lpstr>
      <vt:lpstr>Wingdings</vt:lpstr>
      <vt:lpstr>Office-téma</vt:lpstr>
      <vt:lpstr>Nyárády András Általános Iskola</vt:lpstr>
      <vt:lpstr>Elhelyezkedés</vt:lpstr>
      <vt:lpstr>Adatok</vt:lpstr>
      <vt:lpstr>Bemutatkozás</vt:lpstr>
      <vt:lpstr>PowerPoint-bemutató</vt:lpstr>
      <vt:lpstr>PowerPoint-bemutató</vt:lpstr>
      <vt:lpstr>PowerPoint-bemutató</vt:lpstr>
      <vt:lpstr>Farsang</vt:lpstr>
      <vt:lpstr>Határtalanul</vt:lpstr>
      <vt:lpstr>PowerPoint-bemutató</vt:lpstr>
      <vt:lpstr>PowerPoint-bemutató</vt:lpstr>
      <vt:lpstr>Az aula</vt:lpstr>
      <vt:lpstr>PowerPoint-bemutató</vt:lpstr>
      <vt:lpstr>A tornaterem</vt:lpstr>
      <vt:lpstr>Elérhetőségeink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Nyárády András Általános Iskola</dc:title>
  <dc:creator>x</dc:creator>
  <cp:lastModifiedBy>Fülpes László</cp:lastModifiedBy>
  <cp:revision>152</cp:revision>
  <dcterms:created xsi:type="dcterms:W3CDTF">2013-04-08T15:12:43Z</dcterms:created>
  <dcterms:modified xsi:type="dcterms:W3CDTF">2024-02-18T10:28:48Z</dcterms:modified>
</cp:coreProperties>
</file>