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Architects Daughter"/>
      <p:regular r:id="rId18"/>
    </p:embeddedFont>
    <p:embeddedFont>
      <p:font typeface="Patrick Hand"/>
      <p:regular r:id="rId19"/>
    </p:embeddedFont>
    <p:embeddedFont>
      <p:font typeface="Proxima Nova"/>
      <p:regular r:id="rId20"/>
      <p:bold r:id="rId21"/>
      <p:italic r:id="rId22"/>
      <p:boldItalic r:id="rId23"/>
    </p:embeddedFont>
    <p:embeddedFont>
      <p:font typeface="Lexend Light"/>
      <p:regular r:id="rId24"/>
      <p:bold r:id="rId25"/>
    </p:embeddedFont>
    <p:embeddedFont>
      <p:font typeface="Pacifico"/>
      <p:regular r:id="rId26"/>
    </p:embeddedFont>
    <p:embeddedFont>
      <p:font typeface="Lexend"/>
      <p:regular r:id="rId27"/>
      <p:bold r:id="rId28"/>
    </p:embeddedFont>
    <p:embeddedFont>
      <p:font typeface="Alfa Slab One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regular.fntdata"/><Relationship Id="rId22" Type="http://schemas.openxmlformats.org/officeDocument/2006/relationships/font" Target="fonts/ProximaNova-italic.fntdata"/><Relationship Id="rId21" Type="http://schemas.openxmlformats.org/officeDocument/2006/relationships/font" Target="fonts/ProximaNova-bold.fntdata"/><Relationship Id="rId24" Type="http://schemas.openxmlformats.org/officeDocument/2006/relationships/font" Target="fonts/LexendLight-regular.fntdata"/><Relationship Id="rId23" Type="http://schemas.openxmlformats.org/officeDocument/2006/relationships/font" Target="fonts/ProximaNova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acifico-regular.fntdata"/><Relationship Id="rId25" Type="http://schemas.openxmlformats.org/officeDocument/2006/relationships/font" Target="fonts/LexendLight-bold.fntdata"/><Relationship Id="rId28" Type="http://schemas.openxmlformats.org/officeDocument/2006/relationships/font" Target="fonts/Lexend-bold.fntdata"/><Relationship Id="rId27" Type="http://schemas.openxmlformats.org/officeDocument/2006/relationships/font" Target="fonts/Lexen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lfaSlabOn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PatrickHand-regular.fntdata"/><Relationship Id="rId18" Type="http://schemas.openxmlformats.org/officeDocument/2006/relationships/font" Target="fonts/ArchitectsDaughter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3c2729422d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3c2729422d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b9874f89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b9874f89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3b9874f89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3b9874f89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3c2729422d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3c2729422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3c2729422d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3c2729422d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3c2729422d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3c2729422d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3b9874f89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3b9874f89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3b2323b3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3b2323b3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3b2323b33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3b2323b33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3b2323b33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3b2323b33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3c2729422d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3c2729422d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med">
        <p14:gallery dir="l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Relationship Id="rId4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14.jpg"/><Relationship Id="rId5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4.jpg"/><Relationship Id="rId5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Relationship Id="rId4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512700" y="613950"/>
            <a:ext cx="8319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Védjük meg a beporzókat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accent3"/>
                </a:solidFill>
              </a:rPr>
              <a:t>7. osztály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Mézek közötti különbség</a:t>
            </a:r>
            <a:endParaRPr/>
          </a:p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4832400" y="1163175"/>
            <a:ext cx="3999900" cy="3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200">
                <a:solidFill>
                  <a:srgbClr val="FF99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Akácméz</a:t>
            </a:r>
            <a:endParaRPr sz="2200">
              <a:solidFill>
                <a:srgbClr val="FF99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rgbClr val="FF9900"/>
              </a:buClr>
              <a:buSzPts val="2200"/>
              <a:buFont typeface="Architects Daughter"/>
              <a:buChar char="●"/>
            </a:pPr>
            <a:r>
              <a:rPr lang="hu" sz="2200">
                <a:solidFill>
                  <a:srgbClr val="FF99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selymesebb</a:t>
            </a:r>
            <a:endParaRPr sz="2200">
              <a:solidFill>
                <a:srgbClr val="FF99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200"/>
              <a:buFont typeface="Architects Daughter"/>
              <a:buChar char="●"/>
            </a:pPr>
            <a:r>
              <a:rPr lang="hu" sz="2200">
                <a:solidFill>
                  <a:srgbClr val="FF99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édesebb</a:t>
            </a:r>
            <a:endParaRPr sz="2200">
              <a:solidFill>
                <a:srgbClr val="FF99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31" name="Google Shape;131;p22"/>
          <p:cNvSpPr txBox="1"/>
          <p:nvPr>
            <p:ph idx="2" type="body"/>
          </p:nvPr>
        </p:nvSpPr>
        <p:spPr>
          <a:xfrm>
            <a:off x="437425" y="11631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200">
                <a:solidFill>
                  <a:srgbClr val="FF99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Vegyes virágméz</a:t>
            </a:r>
            <a:endParaRPr sz="2200">
              <a:solidFill>
                <a:srgbClr val="FF99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rgbClr val="FF9900"/>
              </a:buClr>
              <a:buSzPts val="2200"/>
              <a:buFont typeface="Architects Daughter"/>
              <a:buChar char="●"/>
            </a:pPr>
            <a:r>
              <a:rPr lang="hu" sz="2200">
                <a:solidFill>
                  <a:srgbClr val="FF99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sötétebb</a:t>
            </a:r>
            <a:endParaRPr sz="2200">
              <a:solidFill>
                <a:srgbClr val="FF99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200"/>
              <a:buFont typeface="Architects Daughter"/>
              <a:buChar char="●"/>
            </a:pPr>
            <a:r>
              <a:rPr lang="hu" sz="2200">
                <a:solidFill>
                  <a:srgbClr val="FF99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sokféle lehet</a:t>
            </a:r>
            <a:endParaRPr sz="2200">
              <a:solidFill>
                <a:srgbClr val="FF99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 rotWithShape="1">
          <a:blip r:embed="rId3">
            <a:alphaModFix/>
          </a:blip>
          <a:srcRect b="15052" l="0" r="0" t="0"/>
          <a:stretch/>
        </p:blipFill>
        <p:spPr>
          <a:xfrm>
            <a:off x="1784750" y="2726825"/>
            <a:ext cx="4138327" cy="2416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type="title"/>
          </p:nvPr>
        </p:nvSpPr>
        <p:spPr>
          <a:xfrm>
            <a:off x="490250" y="526350"/>
            <a:ext cx="8145300" cy="4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3000" u="sng">
                <a:latin typeface="Pacifico"/>
                <a:ea typeface="Pacifico"/>
                <a:cs typeface="Pacifico"/>
                <a:sym typeface="Pacifico"/>
              </a:rPr>
              <a:t>Érdekességek a méhekről</a:t>
            </a:r>
            <a:endParaRPr sz="3000" u="sng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-412114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Patrick Hand"/>
              <a:buChar char="★"/>
            </a:pPr>
            <a:r>
              <a:rPr lang="hu" sz="3211">
                <a:latin typeface="Patrick Hand"/>
                <a:ea typeface="Patrick Hand"/>
                <a:cs typeface="Patrick Hand"/>
                <a:sym typeface="Patrick Hand"/>
              </a:rPr>
              <a:t>A méhek legfeljebb 4-5 km távolságba repülnek ki a kaptártól.</a:t>
            </a:r>
            <a:endParaRPr sz="3211">
              <a:latin typeface="Patrick Hand"/>
              <a:ea typeface="Patrick Hand"/>
              <a:cs typeface="Patrick Hand"/>
              <a:sym typeface="Patrick Hand"/>
            </a:endParaRPr>
          </a:p>
          <a:p>
            <a:pPr indent="-412114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Patrick Hand"/>
              <a:buChar char="★"/>
            </a:pPr>
            <a:r>
              <a:rPr lang="hu" sz="3211">
                <a:latin typeface="Patrick Hand"/>
                <a:ea typeface="Patrick Hand"/>
                <a:cs typeface="Patrick Hand"/>
                <a:sym typeface="Patrick Hand"/>
              </a:rPr>
              <a:t>A méhek életkora 40-50 nap.</a:t>
            </a:r>
            <a:endParaRPr sz="3211">
              <a:latin typeface="Patrick Hand"/>
              <a:ea typeface="Patrick Hand"/>
              <a:cs typeface="Patrick Hand"/>
              <a:sym typeface="Patrick Hand"/>
            </a:endParaRPr>
          </a:p>
          <a:p>
            <a:pPr indent="-412114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Patrick Hand"/>
              <a:buChar char="★"/>
            </a:pPr>
            <a:r>
              <a:rPr lang="hu" sz="3211">
                <a:latin typeface="Patrick Hand"/>
                <a:ea typeface="Patrick Hand"/>
                <a:cs typeface="Patrick Hand"/>
                <a:sym typeface="Patrick Hand"/>
              </a:rPr>
              <a:t>Egy méhcsalád évi mézfogyasztása 60-70 kg.</a:t>
            </a:r>
            <a:endParaRPr sz="3211">
              <a:latin typeface="Patrick Hand"/>
              <a:ea typeface="Patrick Hand"/>
              <a:cs typeface="Patrick Hand"/>
              <a:sym typeface="Patrick Hand"/>
            </a:endParaRPr>
          </a:p>
          <a:p>
            <a:pPr indent="-412114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Patrick Hand"/>
              <a:buChar char="★"/>
            </a:pPr>
            <a:r>
              <a:rPr lang="hu" sz="3211">
                <a:latin typeface="Patrick Hand"/>
                <a:ea typeface="Patrick Hand"/>
                <a:cs typeface="Patrick Hand"/>
                <a:sym typeface="Patrick Hand"/>
              </a:rPr>
              <a:t>A méhek repülési sebessége 25-40 km/h, attól függően, mennyire leterheltek az összegyűjtött negtárral.</a:t>
            </a:r>
            <a:endParaRPr sz="3211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idx="1" type="body"/>
          </p:nvPr>
        </p:nvSpPr>
        <p:spPr>
          <a:xfrm>
            <a:off x="59050" y="246950"/>
            <a:ext cx="34140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3700">
                <a:solidFill>
                  <a:srgbClr val="000000"/>
                </a:solidFill>
                <a:latin typeface="Pacifico"/>
                <a:ea typeface="Pacifico"/>
                <a:cs typeface="Pacifico"/>
                <a:sym typeface="Pacifico"/>
              </a:rPr>
              <a:t>Köszönöm a figyelmet!</a:t>
            </a:r>
            <a:endParaRPr b="1" sz="3700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43" name="Google Shape;143;p24"/>
          <p:cNvPicPr preferRelativeResize="0"/>
          <p:nvPr/>
        </p:nvPicPr>
        <p:blipFill rotWithShape="1">
          <a:blip r:embed="rId4">
            <a:alphaModFix/>
          </a:blip>
          <a:srcRect b="27748" l="34894" r="41717" t="10969"/>
          <a:stretch/>
        </p:blipFill>
        <p:spPr>
          <a:xfrm>
            <a:off x="351962" y="1626575"/>
            <a:ext cx="2828175" cy="323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1436250" y="3174250"/>
            <a:ext cx="2587800" cy="11655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/>
              <a:t>A méhek nagyon szorgalmasak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63" name="Google Shape;63;p14"/>
          <p:cNvSpPr/>
          <p:nvPr/>
        </p:nvSpPr>
        <p:spPr>
          <a:xfrm>
            <a:off x="6212575" y="58950"/>
            <a:ext cx="2716200" cy="2512800"/>
          </a:xfrm>
          <a:prstGeom prst="ellipse">
            <a:avLst/>
          </a:prstGeom>
          <a:solidFill>
            <a:srgbClr val="FF6D22">
              <a:alpha val="949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300">
                <a:solidFill>
                  <a:srgbClr val="202122"/>
                </a:solidFill>
              </a:rPr>
              <a:t>Az egyik legfontosabb haszonállat</a:t>
            </a:r>
            <a:endParaRPr sz="2300"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24715" l="35856" r="41693" t="44843"/>
          <a:stretch/>
        </p:blipFill>
        <p:spPr>
          <a:xfrm>
            <a:off x="682975" y="366350"/>
            <a:ext cx="3341076" cy="24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17253" l="35939" r="19684" t="22037"/>
          <a:stretch/>
        </p:blipFill>
        <p:spPr>
          <a:xfrm>
            <a:off x="4659925" y="2606675"/>
            <a:ext cx="2080850" cy="23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88800" y="509825"/>
            <a:ext cx="8755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highlight>
                  <a:srgbClr val="FFFF00"/>
                </a:highlight>
              </a:rPr>
              <a:t>Ők végzik a beporzást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88800" y="1217275"/>
            <a:ext cx="875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FF00"/>
                </a:solidFill>
                <a:highlight>
                  <a:srgbClr val="B45F06"/>
                </a:highlight>
                <a:latin typeface="Arial"/>
                <a:ea typeface="Arial"/>
                <a:cs typeface="Arial"/>
                <a:sym typeface="Arial"/>
              </a:rPr>
              <a:t>A világ legjobb beporzói a méhek. </a:t>
            </a:r>
            <a:endParaRPr sz="2000">
              <a:solidFill>
                <a:srgbClr val="FFFF00"/>
              </a:solidFill>
              <a:highlight>
                <a:srgbClr val="B45F06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FF00"/>
                </a:solidFill>
                <a:highlight>
                  <a:srgbClr val="B45F06"/>
                </a:highlight>
                <a:latin typeface="Arial"/>
                <a:ea typeface="Arial"/>
                <a:cs typeface="Arial"/>
                <a:sym typeface="Arial"/>
              </a:rPr>
              <a:t>100 millió éves evolúciójuk eredményeként a méhek az ideális beporzók.</a:t>
            </a:r>
            <a:endParaRPr sz="2000">
              <a:solidFill>
                <a:srgbClr val="FFFF00"/>
              </a:solidFill>
              <a:highlight>
                <a:srgbClr val="B45F06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rgbClr val="FF0000"/>
              </a:solidFill>
              <a:highlight>
                <a:srgbClr val="434343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693350" y="2924750"/>
            <a:ext cx="4021500" cy="1790100"/>
          </a:xfrm>
          <a:prstGeom prst="flowChartAlternateProcess">
            <a:avLst/>
          </a:prstGeom>
          <a:solidFill>
            <a:srgbClr val="FFFF00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800"/>
              <a:t>Ne bántsuk a méheket!</a:t>
            </a:r>
            <a:endParaRPr sz="2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Táplálkozás</a:t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71338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omic Sans MS"/>
              <a:buChar char="●"/>
            </a:pPr>
            <a:r>
              <a:rPr lang="hu" sz="2900">
                <a:solidFill>
                  <a:srgbClr val="CA4605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Táplálékuk </a:t>
            </a:r>
            <a:r>
              <a:rPr b="1" lang="hu" sz="2900">
                <a:solidFill>
                  <a:srgbClr val="FFD966"/>
                </a:solidFill>
                <a:latin typeface="Comic Sans MS"/>
                <a:ea typeface="Comic Sans MS"/>
                <a:cs typeface="Comic Sans MS"/>
                <a:sym typeface="Comic Sans MS"/>
              </a:rPr>
              <a:t>nektár</a:t>
            </a:r>
            <a:r>
              <a:rPr lang="hu" sz="2900">
                <a:solidFill>
                  <a:srgbClr val="F1C23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hu" sz="2900">
                <a:solidFill>
                  <a:srgbClr val="CA4605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és </a:t>
            </a:r>
            <a:r>
              <a:rPr b="1" lang="hu" sz="2900">
                <a:solidFill>
                  <a:srgbClr val="FFD966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virágpor</a:t>
            </a:r>
            <a:r>
              <a:rPr lang="hu" sz="2900">
                <a:solidFill>
                  <a:srgbClr val="F1C232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     </a:t>
            </a:r>
            <a:r>
              <a:rPr lang="hu" sz="2900">
                <a:solidFill>
                  <a:srgbClr val="CA4605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Ezt az idősebb dolgozók gyűjtik a virágzó növényekről</a:t>
            </a:r>
            <a:endParaRPr sz="2900">
              <a:solidFill>
                <a:srgbClr val="CA4605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3F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 sz="3450">
                <a:solidFill>
                  <a:srgbClr val="FF3F00"/>
                </a:solidFill>
                <a:highlight>
                  <a:srgbClr val="FFFFFF"/>
                </a:highlight>
                <a:latin typeface="Alfa Slab One"/>
                <a:ea typeface="Alfa Slab One"/>
                <a:cs typeface="Alfa Slab One"/>
                <a:sym typeface="Alfa Slab One"/>
              </a:rPr>
              <a:t>Testfelépítésük</a:t>
            </a:r>
            <a:endParaRPr sz="3450">
              <a:solidFill>
                <a:srgbClr val="FF3F00"/>
              </a:solidFill>
              <a:highlight>
                <a:srgbClr val="FFFFFF"/>
              </a:highlight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-367660" lvl="0" marL="457200" rtl="0" algn="l"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Lexend Light"/>
              <a:buChar char="●"/>
            </a:pPr>
            <a:r>
              <a:rPr lang="hu" sz="2825">
                <a:solidFill>
                  <a:schemeClr val="accent4"/>
                </a:solidFill>
                <a:highlight>
                  <a:srgbClr val="FFFFFF"/>
                </a:highlight>
                <a:latin typeface="Lexend Light"/>
                <a:ea typeface="Lexend Light"/>
                <a:cs typeface="Lexend Light"/>
                <a:sym typeface="Lexend Light"/>
              </a:rPr>
              <a:t>A háziméh is ízelt lábú állat</a:t>
            </a:r>
            <a:endParaRPr sz="2825">
              <a:solidFill>
                <a:schemeClr val="accent4"/>
              </a:solidFill>
              <a:highlight>
                <a:srgbClr val="FFFFFF"/>
              </a:highlight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766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Lexend Light"/>
              <a:buChar char="●"/>
            </a:pPr>
            <a:r>
              <a:rPr lang="hu" sz="2825">
                <a:solidFill>
                  <a:schemeClr val="accent4"/>
                </a:solidFill>
                <a:highlight>
                  <a:srgbClr val="FFFFFF"/>
                </a:highlight>
                <a:latin typeface="Lexend Light"/>
                <a:ea typeface="Lexend Light"/>
                <a:cs typeface="Lexend Light"/>
                <a:sym typeface="Lexend Light"/>
              </a:rPr>
              <a:t>Testtájai: fej, tor, potroh</a:t>
            </a:r>
            <a:endParaRPr sz="2825">
              <a:solidFill>
                <a:schemeClr val="accent4"/>
              </a:solidFill>
              <a:highlight>
                <a:srgbClr val="FFFFFF"/>
              </a:highlight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766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Lexend Light"/>
              <a:buChar char="●"/>
            </a:pPr>
            <a:r>
              <a:rPr lang="hu" sz="2825">
                <a:solidFill>
                  <a:schemeClr val="accent4"/>
                </a:solidFill>
                <a:highlight>
                  <a:srgbClr val="FFFFFF"/>
                </a:highlight>
                <a:latin typeface="Lexend Light"/>
                <a:ea typeface="Lexend Light"/>
                <a:cs typeface="Lexend Light"/>
                <a:sym typeface="Lexend Light"/>
              </a:rPr>
              <a:t>Két pár hártyás szárnya van</a:t>
            </a:r>
            <a:endParaRPr sz="2825">
              <a:solidFill>
                <a:schemeClr val="accent4"/>
              </a:solidFill>
              <a:highlight>
                <a:srgbClr val="FFFFFF"/>
              </a:highlight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700">
              <a:solidFill>
                <a:srgbClr val="CA4605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6"/>
          <p:cNvSpPr/>
          <p:nvPr/>
        </p:nvSpPr>
        <p:spPr>
          <a:xfrm>
            <a:off x="4941825" y="1336275"/>
            <a:ext cx="416100" cy="239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22119" l="7533" r="7533" t="22119"/>
          <a:stretch/>
        </p:blipFill>
        <p:spPr>
          <a:xfrm>
            <a:off x="4843150" y="2365513"/>
            <a:ext cx="3883274" cy="190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Rajzás</a:t>
            </a:r>
            <a:endParaRPr/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194225"/>
            <a:ext cx="437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u" sz="230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Az új méhgeneráció egy része a </a:t>
            </a:r>
            <a:endParaRPr i="1" sz="2300"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hu" sz="230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régi anyával elhagyja a kaptárt.</a:t>
            </a:r>
            <a:endParaRPr i="1" sz="2300"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675" y="861048"/>
            <a:ext cx="3857625" cy="38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 b="27922" l="15457" r="21399" t="0"/>
          <a:stretch/>
        </p:blipFill>
        <p:spPr>
          <a:xfrm>
            <a:off x="923200" y="2571750"/>
            <a:ext cx="3362550" cy="235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highlight>
                  <a:srgbClr val="202122"/>
                </a:highlight>
              </a:rPr>
              <a:t>Télen a méhek</a:t>
            </a:r>
            <a:endParaRPr>
              <a:highlight>
                <a:srgbClr val="202122"/>
              </a:highlight>
            </a:endParaRPr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1017725"/>
            <a:ext cx="4685400" cy="4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200">
                <a:solidFill>
                  <a:srgbClr val="434343"/>
                </a:solidFill>
                <a:highlight>
                  <a:srgbClr val="FFFFFF"/>
                </a:highlight>
                <a:latin typeface="Lexend"/>
                <a:ea typeface="Lexend"/>
                <a:cs typeface="Lexend"/>
                <a:sym typeface="Lexend"/>
              </a:rPr>
              <a:t>Sok méh nem éli túl a telet. </a:t>
            </a:r>
            <a:endParaRPr sz="2200">
              <a:solidFill>
                <a:srgbClr val="434343"/>
              </a:solidFill>
              <a:highlight>
                <a:srgbClr val="FFFFFF"/>
              </a:highlight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 sz="2200">
                <a:solidFill>
                  <a:srgbClr val="434343"/>
                </a:solidFill>
                <a:highlight>
                  <a:srgbClr val="FFFFFF"/>
                </a:highlight>
                <a:latin typeface="Lexend"/>
                <a:ea typeface="Lexend"/>
                <a:cs typeface="Lexend"/>
                <a:sym typeface="Lexend"/>
              </a:rPr>
              <a:t>A házi méhek körülbelül szeptembertől petéket raknak, amelyekből téli méhek kelnek ki. Ezek túlélik a telet. A nyári méhek azonban ősszel elpusztulnak. </a:t>
            </a:r>
            <a:endParaRPr sz="2200">
              <a:solidFill>
                <a:srgbClr val="434343"/>
              </a:solidFill>
              <a:highlight>
                <a:srgbClr val="FFFFFF"/>
              </a:highlight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hu" sz="2200">
                <a:solidFill>
                  <a:srgbClr val="434343"/>
                </a:solidFill>
                <a:highlight>
                  <a:srgbClr val="FFFFFF"/>
                </a:highlight>
                <a:latin typeface="Lexend"/>
                <a:ea typeface="Lexend"/>
                <a:cs typeface="Lexend"/>
                <a:sym typeface="Lexend"/>
              </a:rPr>
              <a:t>Télen egy méhcsalád emiatt csak fele akkora, mint nyáron.</a:t>
            </a:r>
            <a:endParaRPr sz="2800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7988" y="347300"/>
            <a:ext cx="4056023" cy="368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5">
            <a:alphaModFix/>
          </a:blip>
          <a:srcRect b="0" l="19907" r="30889" t="0"/>
          <a:stretch/>
        </p:blipFill>
        <p:spPr>
          <a:xfrm>
            <a:off x="5088000" y="2888625"/>
            <a:ext cx="1890350" cy="21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b="0" l="21893" r="0" t="0"/>
          <a:stretch/>
        </p:blipFill>
        <p:spPr>
          <a:xfrm>
            <a:off x="508925" y="1641225"/>
            <a:ext cx="4063073" cy="334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0650" y="2432525"/>
            <a:ext cx="2857999" cy="254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1425" y="270375"/>
            <a:ext cx="3312251" cy="238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Méhkaptár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 rotWithShape="1">
          <a:blip r:embed="rId3">
            <a:alphaModFix/>
          </a:blip>
          <a:srcRect b="27267" l="15131" r="0" t="0"/>
          <a:stretch/>
        </p:blipFill>
        <p:spPr>
          <a:xfrm>
            <a:off x="4454775" y="1152475"/>
            <a:ext cx="4498724" cy="374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939975"/>
            <a:ext cx="3762949" cy="262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429300" y="297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méz</a:t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1"/>
          <p:cNvSpPr/>
          <p:nvPr/>
        </p:nvSpPr>
        <p:spPr>
          <a:xfrm rot="9390860">
            <a:off x="3270803" y="4587"/>
            <a:ext cx="2602382" cy="176399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 rotWithShape="1">
          <a:blip r:embed="rId3">
            <a:alphaModFix/>
          </a:blip>
          <a:srcRect b="3794" l="8810" r="7437" t="7765"/>
          <a:stretch/>
        </p:blipFill>
        <p:spPr>
          <a:xfrm>
            <a:off x="736675" y="1214700"/>
            <a:ext cx="2587776" cy="356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 rotWithShape="1">
          <a:blip r:embed="rId4">
            <a:alphaModFix/>
          </a:blip>
          <a:srcRect b="14804" l="1985" r="10540" t="12626"/>
          <a:stretch/>
        </p:blipFill>
        <p:spPr>
          <a:xfrm>
            <a:off x="5922925" y="1152475"/>
            <a:ext cx="2780275" cy="341640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/>
          <p:nvPr/>
        </p:nvSpPr>
        <p:spPr>
          <a:xfrm rot="-2121994">
            <a:off x="3738519" y="3426356"/>
            <a:ext cx="2534012" cy="1151799"/>
          </a:xfrm>
          <a:prstGeom prst="homePlate">
            <a:avLst>
              <a:gd fmla="val 50000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100"/>
              <a:t>Vegyes virágméz </a:t>
            </a:r>
            <a:endParaRPr sz="2100"/>
          </a:p>
        </p:txBody>
      </p:sp>
      <p:sp>
        <p:nvSpPr>
          <p:cNvPr id="124" name="Google Shape;124;p21"/>
          <p:cNvSpPr txBox="1"/>
          <p:nvPr/>
        </p:nvSpPr>
        <p:spPr>
          <a:xfrm rot="-1463961">
            <a:off x="3997551" y="510968"/>
            <a:ext cx="1753838" cy="5541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>
                <a:latin typeface="Proxima Nova"/>
                <a:ea typeface="Proxima Nova"/>
                <a:cs typeface="Proxima Nova"/>
                <a:sym typeface="Proxima Nova"/>
              </a:rPr>
              <a:t>Akácméz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