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05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50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147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24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862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672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8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798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81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1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87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3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76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55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59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94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3161E-F987-49D9-9F38-6453DCFB114C}" type="datetimeFigureOut">
              <a:rPr lang="hu-HU" smtClean="0"/>
              <a:t>2023. 04. 28.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18E3C4-F3BF-4F14-9F77-B97657E544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54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46415" y="1970116"/>
            <a:ext cx="10249592" cy="2094808"/>
          </a:xfrm>
        </p:spPr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hu-HU" b="1" dirty="0" smtClean="0"/>
              <a:t>Védjük meg a beporzókat!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86988" y="4671753"/>
            <a:ext cx="8478983" cy="1695797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6. Osztály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7598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245" y="673986"/>
            <a:ext cx="8911687" cy="1280890"/>
          </a:xfrm>
        </p:spPr>
        <p:txBody>
          <a:bodyPr/>
          <a:lstStyle/>
          <a:p>
            <a:r>
              <a:rPr lang="hu-HU" dirty="0" smtClean="0"/>
              <a:t>Köszönjük a segítséget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0245" y="2274916"/>
            <a:ext cx="4313864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Majoros Gyula méhésznek</a:t>
            </a:r>
          </a:p>
          <a:p>
            <a:r>
              <a:rPr lang="hu-HU" dirty="0" err="1" smtClean="0"/>
              <a:t>Málik</a:t>
            </a:r>
            <a:r>
              <a:rPr lang="hu-HU" dirty="0" smtClean="0"/>
              <a:t> doktorúrnak </a:t>
            </a:r>
          </a:p>
          <a:p>
            <a:r>
              <a:rPr lang="hu-HU" dirty="0" err="1" smtClean="0"/>
              <a:t>Bir</a:t>
            </a:r>
            <a:r>
              <a:rPr lang="hu-HU" dirty="0" err="1" smtClean="0"/>
              <a:t>ó</a:t>
            </a:r>
            <a:r>
              <a:rPr lang="hu-HU" dirty="0" smtClean="0"/>
              <a:t> Zoltánnak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méhcsalád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0245" y="1905000"/>
            <a:ext cx="4313864" cy="3777622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Táplálékuk nektár és virágpor.</a:t>
            </a:r>
          </a:p>
          <a:p>
            <a:r>
              <a:rPr lang="hu-HU" dirty="0"/>
              <a:t>A hátsó lábak tollszerű sörtéin megtapad a virágpor. A középső lábakon lévő merev sörtékkel </a:t>
            </a:r>
            <a:r>
              <a:rPr lang="hu-HU" dirty="0" err="1"/>
              <a:t>seprik</a:t>
            </a:r>
            <a:r>
              <a:rPr lang="hu-HU" dirty="0"/>
              <a:t> a „kosárkába” a virágport a mellről és az elülső lábakról.</a:t>
            </a:r>
          </a:p>
          <a:p>
            <a:r>
              <a:rPr lang="hu-HU" dirty="0"/>
              <a:t>Nyár közepére egy egészséges méhcsalád egy </a:t>
            </a:r>
            <a:r>
              <a:rPr lang="hu-HU" dirty="0" smtClean="0"/>
              <a:t>anyából</a:t>
            </a:r>
            <a:r>
              <a:rPr lang="hu-HU" dirty="0" smtClean="0"/>
              <a:t>, </a:t>
            </a:r>
            <a:r>
              <a:rPr lang="hu-HU" dirty="0"/>
              <a:t>300-3000 heréből, és 30 000-60 000 dolgozó egyedből áll.</a:t>
            </a:r>
          </a:p>
          <a:p>
            <a:r>
              <a:rPr lang="hu-HU" dirty="0"/>
              <a:t>Télen csak </a:t>
            </a:r>
            <a:r>
              <a:rPr lang="hu-HU" dirty="0" smtClean="0"/>
              <a:t>az anya  </a:t>
            </a:r>
            <a:r>
              <a:rPr lang="hu-HU" dirty="0"/>
              <a:t>és kb. 5 000-10 000 dolgozóból áll a kolónia.</a:t>
            </a:r>
          </a:p>
          <a:p>
            <a:r>
              <a:rPr lang="hu-HU" dirty="0"/>
              <a:t>A méhcsalád leginkább ismert tagja a dolgozó méh. 21 nap alatt fejlődik ki. A dolgozó méh nőnemű, fejletlen nemi szervvel.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45147"/>
            <a:ext cx="3273195" cy="2454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2249" y="2891846"/>
            <a:ext cx="3525926" cy="264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46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Az </a:t>
            </a:r>
            <a:r>
              <a:rPr lang="hu-HU" dirty="0" smtClean="0"/>
              <a:t>anyaméh/királynő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59423" y="1905000"/>
            <a:ext cx="4313864" cy="3777622"/>
          </a:xfrm>
        </p:spPr>
        <p:txBody>
          <a:bodyPr/>
          <a:lstStyle/>
          <a:p>
            <a:r>
              <a:rPr lang="hu-HU" dirty="0" smtClean="0"/>
              <a:t>Az anya  </a:t>
            </a:r>
            <a:r>
              <a:rPr lang="hu-HU" dirty="0"/>
              <a:t>a kaptár fontos tagja, és nemcsak azért, mert egyedülálló a családi populációban, hanem azért is, mert létfontosságú e populáció fenntartásához. </a:t>
            </a:r>
          </a:p>
          <a:p>
            <a:r>
              <a:rPr lang="hu-HU" dirty="0" smtClean="0"/>
              <a:t>királynő</a:t>
            </a:r>
            <a:r>
              <a:rPr lang="hu-HU" dirty="0" smtClean="0"/>
              <a:t> </a:t>
            </a:r>
            <a:r>
              <a:rPr lang="hu-HU" dirty="0"/>
              <a:t>vagy méhkirálynő, naponta akár 2000 tojást is készíthet. </a:t>
            </a:r>
          </a:p>
          <a:p>
            <a:r>
              <a:rPr lang="hu-HU" dirty="0"/>
              <a:t>Azt mondják, hogy a királynők uralkodóként vezetik a kaptárt, folyamatos parancsokat adva a méheknek.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85" y="1905000"/>
            <a:ext cx="3948342" cy="296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8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Táplálkozásuk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57939" y="2083724"/>
            <a:ext cx="4313864" cy="3777622"/>
          </a:xfrm>
        </p:spPr>
        <p:txBody>
          <a:bodyPr/>
          <a:lstStyle/>
          <a:p>
            <a:r>
              <a:rPr lang="hu-HU" dirty="0"/>
              <a:t>Táplálékuk nektár és virágpor. </a:t>
            </a:r>
          </a:p>
          <a:p>
            <a:r>
              <a:rPr lang="hu-HU" dirty="0"/>
              <a:t>A hátsó lábak tollszerű sörtéin megtapad a virágpor. A középső lábakon lévő merev sörtékkel </a:t>
            </a:r>
            <a:r>
              <a:rPr lang="hu-HU" dirty="0" err="1"/>
              <a:t>seprik</a:t>
            </a:r>
            <a:r>
              <a:rPr lang="hu-HU" dirty="0"/>
              <a:t> a „kosárkába” a virágport a mellről és az elülső lábakról.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55" y="2361572"/>
            <a:ext cx="2833687" cy="377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14" y="250903"/>
            <a:ext cx="2481145" cy="3308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méh családok szaporítása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6415" y="2075411"/>
            <a:ext cx="4289368" cy="3777622"/>
          </a:xfrm>
        </p:spPr>
        <p:txBody>
          <a:bodyPr/>
          <a:lstStyle/>
          <a:p>
            <a:r>
              <a:rPr lang="hu-HU" dirty="0"/>
              <a:t>Ezért alakult ki a méhek életében a második szintű szaporodás, a család kettéosztása, amit rajzásnak nevezünk. Ez a méhek öröklődő tulajdonsága. Fejlődésük évmilliói alatt </a:t>
            </a:r>
            <a:r>
              <a:rPr lang="hu-HU" dirty="0" smtClean="0"/>
              <a:t>alakult ki.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9" y="1905000"/>
            <a:ext cx="5130560" cy="384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87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méz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8598" y="1967346"/>
            <a:ext cx="4763192" cy="3777622"/>
          </a:xfrm>
        </p:spPr>
        <p:txBody>
          <a:bodyPr/>
          <a:lstStyle/>
          <a:p>
            <a:r>
              <a:rPr lang="hu-HU" dirty="0"/>
              <a:t>Ilyen megfontolást igénylő döntés a mézelvétel helyes időpontjának megválasztása, vagy a </a:t>
            </a:r>
            <a:r>
              <a:rPr lang="hu-HU" dirty="0" smtClean="0"/>
              <a:t>tovább vándorlás </a:t>
            </a:r>
            <a:r>
              <a:rPr lang="hu-HU" dirty="0"/>
              <a:t>ideje. </a:t>
            </a:r>
          </a:p>
          <a:p>
            <a:r>
              <a:rPr lang="hu-HU" dirty="0"/>
              <a:t>Mindkettő szoros összefüggésben van a mézminőséggel, illetve az év gazdasági eredményével.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32" y="1421475"/>
            <a:ext cx="5297980" cy="3973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3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Méh Csípése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7034" y="2133600"/>
            <a:ext cx="7980218" cy="377762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méhméreg, az orvoslásban </a:t>
            </a:r>
            <a:r>
              <a:rPr lang="hu-HU" dirty="0" err="1"/>
              <a:t>apitoxin</a:t>
            </a:r>
            <a:r>
              <a:rPr lang="hu-HU" dirty="0"/>
              <a:t>, a méhek által termelt méreg.</a:t>
            </a:r>
          </a:p>
          <a:p>
            <a:r>
              <a:rPr lang="hu-HU" dirty="0"/>
              <a:t>Több anyag, köztük fehérjék keveréke, ami helyi gyulladást okoz, és véralvadásgátló hatású.</a:t>
            </a:r>
          </a:p>
          <a:p>
            <a:r>
              <a:rPr lang="hu-HU" dirty="0"/>
              <a:t>Egy háziméh egy csípéssel 0,1 mg méhmérget juttat a sebbe. </a:t>
            </a:r>
          </a:p>
          <a:p>
            <a:r>
              <a:rPr lang="hu-HU" dirty="0"/>
              <a:t>Több dologban is a csalánméregre hasonlít.</a:t>
            </a:r>
          </a:p>
          <a:p>
            <a:r>
              <a:rPr lang="hu-HU" dirty="0"/>
              <a:t>Hagyományosan a beteg megcsípésével juttatják be a mérget a kezelendő testrészbe, de ez a méh életébe került. </a:t>
            </a:r>
          </a:p>
          <a:p>
            <a:r>
              <a:rPr lang="hu-HU" dirty="0"/>
              <a:t>Ma már a szúrás után ki tudják emelni a méhet úgy, hogy ne szakadjon bele a fullánkja a sebbe.</a:t>
            </a:r>
          </a:p>
          <a:p>
            <a:r>
              <a:rPr lang="hu-HU" dirty="0"/>
              <a:t>A méreg újratermeléséhez egy napra van szüksége.</a:t>
            </a:r>
          </a:p>
          <a:p>
            <a:r>
              <a:rPr lang="hu-HU" dirty="0"/>
              <a:t>A méhek kommunikációjában a látás mellett fontos szerepet játszanak a szaganyagok is. A házi méhek saját kolóniájukat egyedi illat alapján ismerik fel, - mivel minden kolóniának saját illata van, melyet a méhek 170 szagló receptoruk segítségével könnyedén azonosítanak.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61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méh fajok veszélyei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5430" y="1776153"/>
            <a:ext cx="8915400" cy="3777622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rovarirtószerek, </a:t>
            </a:r>
            <a:r>
              <a:rPr lang="hu-HU" dirty="0" err="1"/>
              <a:t>neonicotinoid</a:t>
            </a:r>
            <a:r>
              <a:rPr lang="hu-HU" dirty="0"/>
              <a:t> alapú szerek és GMO-k széleskörű használata</a:t>
            </a:r>
          </a:p>
          <a:p>
            <a:r>
              <a:rPr lang="hu-HU" dirty="0"/>
              <a:t>a klímaváltozás</a:t>
            </a:r>
          </a:p>
          <a:p>
            <a:r>
              <a:rPr lang="hu-HU" dirty="0"/>
              <a:t>a természetes élőhely csökkenése</a:t>
            </a:r>
          </a:p>
          <a:p>
            <a:r>
              <a:rPr lang="hu-HU" dirty="0"/>
              <a:t>a méhek használata a </a:t>
            </a:r>
            <a:r>
              <a:rPr lang="hu-HU" dirty="0" err="1"/>
              <a:t>monokultúrális</a:t>
            </a:r>
            <a:r>
              <a:rPr lang="hu-HU" dirty="0"/>
              <a:t> termelésben</a:t>
            </a:r>
          </a:p>
          <a:p>
            <a:r>
              <a:rPr lang="hu-HU" dirty="0"/>
              <a:t>kártevők, betegségek, vírusok és penész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55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darázs és a méh </a:t>
            </a:r>
            <a:r>
              <a:rPr lang="hu-HU" dirty="0" smtClean="0"/>
              <a:t>különbsége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2428" y="1975658"/>
            <a:ext cx="5050184" cy="3777622"/>
          </a:xfrm>
        </p:spPr>
        <p:txBody>
          <a:bodyPr/>
          <a:lstStyle/>
          <a:p>
            <a:r>
              <a:rPr lang="hu-HU" dirty="0"/>
              <a:t>Színük  tekintetében,  a mesékben , rajzfilmekben , sokszor láthatjuk, hogy a méheket fekete-sárga színnel  ábrázolják , pedig a valóságban a darazsak rendelkeznek ilyen színezettel.</a:t>
            </a:r>
          </a:p>
          <a:p>
            <a:r>
              <a:rPr lang="hu-HU" dirty="0"/>
              <a:t>Lényeges különbség az is, hogy míg a méhek teste olyan, mintha apró szőrszálak állnának ki belőle, addig a darazsak teljesen csupaszok. </a:t>
            </a:r>
          </a:p>
          <a:p>
            <a:r>
              <a:rPr lang="hu-HU" dirty="0"/>
              <a:t>Az étkezésük terén is jelentős eltérés figyelhető </a:t>
            </a:r>
            <a:r>
              <a:rPr lang="hu-HU" dirty="0" smtClean="0"/>
              <a:t>meg.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84" y="1944373"/>
            <a:ext cx="2776450" cy="2078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6766560" y="4023359"/>
            <a:ext cx="221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u="sng" dirty="0" smtClean="0"/>
              <a:t>Darázs</a:t>
            </a:r>
            <a:endParaRPr lang="hu-HU" b="1" i="1" u="sng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214" y="1518186"/>
            <a:ext cx="1878880" cy="2505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9580214" y="4023359"/>
            <a:ext cx="182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u="sng" dirty="0" smtClean="0"/>
              <a:t>Méh</a:t>
            </a:r>
            <a:endParaRPr lang="hu-HU" b="1" i="1" u="sng" dirty="0"/>
          </a:p>
        </p:txBody>
      </p:sp>
    </p:spTree>
    <p:extLst>
      <p:ext uri="{BB962C8B-B14F-4D97-AF65-F5344CB8AC3E}">
        <p14:creationId xmlns:p14="http://schemas.microsoft.com/office/powerpoint/2010/main" val="31527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Vörös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</TotalTime>
  <Words>514</Words>
  <Application>Microsoft Office PowerPoint</Application>
  <PresentationFormat>Szélesvásznú</PresentationFormat>
  <Paragraphs>46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Szálak</vt:lpstr>
      <vt:lpstr> Védjük meg a beporzókat!</vt:lpstr>
      <vt:lpstr>A méhcsalád </vt:lpstr>
      <vt:lpstr> Az anyaméh/királynő </vt:lpstr>
      <vt:lpstr>Táplálkozásuk </vt:lpstr>
      <vt:lpstr>A méh családok szaporítása</vt:lpstr>
      <vt:lpstr>A méz</vt:lpstr>
      <vt:lpstr>A Méh Csípése </vt:lpstr>
      <vt:lpstr>A méh fajok veszélyei </vt:lpstr>
      <vt:lpstr>A darázs és a méh különbsége</vt:lpstr>
      <vt:lpstr>Köszönjük a segítséget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Védjük meg a beporzókat</dc:title>
  <dc:creator>tanulo2</dc:creator>
  <cp:lastModifiedBy>tanulo2</cp:lastModifiedBy>
  <cp:revision>13</cp:revision>
  <dcterms:created xsi:type="dcterms:W3CDTF">2023-04-25T11:12:15Z</dcterms:created>
  <dcterms:modified xsi:type="dcterms:W3CDTF">2023-04-28T11:02:35Z</dcterms:modified>
</cp:coreProperties>
</file>